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9" d="100"/>
          <a:sy n="69" d="100"/>
        </p:scale>
        <p:origin x="75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0DA8643-CA70-4104-8E9D-46D5877540F9}" type="datetimeFigureOut">
              <a:rPr lang="ru-RU" smtClean="0"/>
              <a:t>06.09.2020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515F1B6-05A9-4699-B416-599B7FCCCB5D}" type="slidenum">
              <a:rPr lang="ru-RU" smtClean="0"/>
              <a:t>‹#›</a:t>
            </a:fld>
            <a:endParaRPr lang="ru-RU"/>
          </a:p>
        </p:txBody>
      </p:sp>
    </p:spTree>
    <p:extLst>
      <p:ext uri="{BB962C8B-B14F-4D97-AF65-F5344CB8AC3E}">
        <p14:creationId xmlns:p14="http://schemas.microsoft.com/office/powerpoint/2010/main" val="30823973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0DA8643-CA70-4104-8E9D-46D5877540F9}" type="datetimeFigureOut">
              <a:rPr lang="ru-RU" smtClean="0"/>
              <a:t>06.09.2020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515F1B6-05A9-4699-B416-599B7FCCCB5D}" type="slidenum">
              <a:rPr lang="ru-RU" smtClean="0"/>
              <a:t>‹#›</a:t>
            </a:fld>
            <a:endParaRPr lang="ru-RU"/>
          </a:p>
        </p:txBody>
      </p:sp>
    </p:spTree>
    <p:extLst>
      <p:ext uri="{BB962C8B-B14F-4D97-AF65-F5344CB8AC3E}">
        <p14:creationId xmlns:p14="http://schemas.microsoft.com/office/powerpoint/2010/main" val="25383450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0DA8643-CA70-4104-8E9D-46D5877540F9}" type="datetimeFigureOut">
              <a:rPr lang="ru-RU" smtClean="0"/>
              <a:t>06.09.2020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515F1B6-05A9-4699-B416-599B7FCCCB5D}" type="slidenum">
              <a:rPr lang="ru-RU" smtClean="0"/>
              <a:t>‹#›</a:t>
            </a:fld>
            <a:endParaRPr lang="ru-RU"/>
          </a:p>
        </p:txBody>
      </p:sp>
    </p:spTree>
    <p:extLst>
      <p:ext uri="{BB962C8B-B14F-4D97-AF65-F5344CB8AC3E}">
        <p14:creationId xmlns:p14="http://schemas.microsoft.com/office/powerpoint/2010/main" val="3304698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0DA8643-CA70-4104-8E9D-46D5877540F9}" type="datetimeFigureOut">
              <a:rPr lang="ru-RU" smtClean="0"/>
              <a:t>06.09.2020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515F1B6-05A9-4699-B416-599B7FCCCB5D}" type="slidenum">
              <a:rPr lang="ru-RU" smtClean="0"/>
              <a:t>‹#›</a:t>
            </a:fld>
            <a:endParaRPr lang="ru-RU"/>
          </a:p>
        </p:txBody>
      </p:sp>
    </p:spTree>
    <p:extLst>
      <p:ext uri="{BB962C8B-B14F-4D97-AF65-F5344CB8AC3E}">
        <p14:creationId xmlns:p14="http://schemas.microsoft.com/office/powerpoint/2010/main" val="8907178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0DA8643-CA70-4104-8E9D-46D5877540F9}" type="datetimeFigureOut">
              <a:rPr lang="ru-RU" smtClean="0"/>
              <a:t>06.09.2020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515F1B6-05A9-4699-B416-599B7FCCCB5D}" type="slidenum">
              <a:rPr lang="ru-RU" smtClean="0"/>
              <a:t>‹#›</a:t>
            </a:fld>
            <a:endParaRPr lang="ru-RU"/>
          </a:p>
        </p:txBody>
      </p:sp>
    </p:spTree>
    <p:extLst>
      <p:ext uri="{BB962C8B-B14F-4D97-AF65-F5344CB8AC3E}">
        <p14:creationId xmlns:p14="http://schemas.microsoft.com/office/powerpoint/2010/main" val="39391681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0DA8643-CA70-4104-8E9D-46D5877540F9}" type="datetimeFigureOut">
              <a:rPr lang="ru-RU" smtClean="0"/>
              <a:t>06.09.2020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515F1B6-05A9-4699-B416-599B7FCCCB5D}" type="slidenum">
              <a:rPr lang="ru-RU" smtClean="0"/>
              <a:t>‹#›</a:t>
            </a:fld>
            <a:endParaRPr lang="ru-RU"/>
          </a:p>
        </p:txBody>
      </p:sp>
    </p:spTree>
    <p:extLst>
      <p:ext uri="{BB962C8B-B14F-4D97-AF65-F5344CB8AC3E}">
        <p14:creationId xmlns:p14="http://schemas.microsoft.com/office/powerpoint/2010/main" val="14063689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0DA8643-CA70-4104-8E9D-46D5877540F9}" type="datetimeFigureOut">
              <a:rPr lang="ru-RU" smtClean="0"/>
              <a:t>06.09.2020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515F1B6-05A9-4699-B416-599B7FCCCB5D}" type="slidenum">
              <a:rPr lang="ru-RU" smtClean="0"/>
              <a:t>‹#›</a:t>
            </a:fld>
            <a:endParaRPr lang="ru-RU"/>
          </a:p>
        </p:txBody>
      </p:sp>
    </p:spTree>
    <p:extLst>
      <p:ext uri="{BB962C8B-B14F-4D97-AF65-F5344CB8AC3E}">
        <p14:creationId xmlns:p14="http://schemas.microsoft.com/office/powerpoint/2010/main" val="24548708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0DA8643-CA70-4104-8E9D-46D5877540F9}" type="datetimeFigureOut">
              <a:rPr lang="ru-RU" smtClean="0"/>
              <a:t>06.09.2020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515F1B6-05A9-4699-B416-599B7FCCCB5D}" type="slidenum">
              <a:rPr lang="ru-RU" smtClean="0"/>
              <a:t>‹#›</a:t>
            </a:fld>
            <a:endParaRPr lang="ru-RU"/>
          </a:p>
        </p:txBody>
      </p:sp>
    </p:spTree>
    <p:extLst>
      <p:ext uri="{BB962C8B-B14F-4D97-AF65-F5344CB8AC3E}">
        <p14:creationId xmlns:p14="http://schemas.microsoft.com/office/powerpoint/2010/main" val="21950073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0DA8643-CA70-4104-8E9D-46D5877540F9}" type="datetimeFigureOut">
              <a:rPr lang="ru-RU" smtClean="0"/>
              <a:t>06.09.2020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515F1B6-05A9-4699-B416-599B7FCCCB5D}" type="slidenum">
              <a:rPr lang="ru-RU" smtClean="0"/>
              <a:t>‹#›</a:t>
            </a:fld>
            <a:endParaRPr lang="ru-RU"/>
          </a:p>
        </p:txBody>
      </p:sp>
    </p:spTree>
    <p:extLst>
      <p:ext uri="{BB962C8B-B14F-4D97-AF65-F5344CB8AC3E}">
        <p14:creationId xmlns:p14="http://schemas.microsoft.com/office/powerpoint/2010/main" val="24661203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B0DA8643-CA70-4104-8E9D-46D5877540F9}" type="datetimeFigureOut">
              <a:rPr lang="ru-RU" smtClean="0"/>
              <a:t>06.09.2020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515F1B6-05A9-4699-B416-599B7FCCCB5D}" type="slidenum">
              <a:rPr lang="ru-RU" smtClean="0"/>
              <a:t>‹#›</a:t>
            </a:fld>
            <a:endParaRPr lang="ru-RU"/>
          </a:p>
        </p:txBody>
      </p:sp>
    </p:spTree>
    <p:extLst>
      <p:ext uri="{BB962C8B-B14F-4D97-AF65-F5344CB8AC3E}">
        <p14:creationId xmlns:p14="http://schemas.microsoft.com/office/powerpoint/2010/main" val="9316290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B0DA8643-CA70-4104-8E9D-46D5877540F9}" type="datetimeFigureOut">
              <a:rPr lang="ru-RU" smtClean="0"/>
              <a:t>06.09.2020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515F1B6-05A9-4699-B416-599B7FCCCB5D}" type="slidenum">
              <a:rPr lang="ru-RU" smtClean="0"/>
              <a:t>‹#›</a:t>
            </a:fld>
            <a:endParaRPr lang="ru-RU"/>
          </a:p>
        </p:txBody>
      </p:sp>
    </p:spTree>
    <p:extLst>
      <p:ext uri="{BB962C8B-B14F-4D97-AF65-F5344CB8AC3E}">
        <p14:creationId xmlns:p14="http://schemas.microsoft.com/office/powerpoint/2010/main" val="20259098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DA8643-CA70-4104-8E9D-46D5877540F9}" type="datetimeFigureOut">
              <a:rPr lang="ru-RU" smtClean="0"/>
              <a:t>06.09.2020</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15F1B6-05A9-4699-B416-599B7FCCCB5D}" type="slidenum">
              <a:rPr lang="ru-RU" smtClean="0"/>
              <a:t>‹#›</a:t>
            </a:fld>
            <a:endParaRPr lang="ru-RU"/>
          </a:p>
        </p:txBody>
      </p:sp>
    </p:spTree>
    <p:extLst>
      <p:ext uri="{BB962C8B-B14F-4D97-AF65-F5344CB8AC3E}">
        <p14:creationId xmlns:p14="http://schemas.microsoft.com/office/powerpoint/2010/main" val="23570021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93964" y="189013"/>
            <a:ext cx="7431843" cy="707886"/>
          </a:xfrm>
          <a:prstGeom prst="rect">
            <a:avLst/>
          </a:prstGeom>
          <a:noFill/>
        </p:spPr>
        <p:txBody>
          <a:bodyPr wrap="none" rtlCol="0">
            <a:spAutoFit/>
          </a:bodyPr>
          <a:lstStyle/>
          <a:p>
            <a:r>
              <a:rPr lang="ru-RU" sz="4000" dirty="0" smtClean="0">
                <a:solidFill>
                  <a:srgbClr val="FF0000"/>
                </a:solidFill>
                <a:latin typeface="Arial Black" panose="020B0A04020102020204" pitchFamily="34" charset="0"/>
              </a:rPr>
              <a:t>Открытие электричества</a:t>
            </a:r>
            <a:endParaRPr lang="ru-RU" sz="4000" dirty="0">
              <a:solidFill>
                <a:srgbClr val="FF0000"/>
              </a:solidFill>
              <a:latin typeface="Arial Black" panose="020B0A04020102020204" pitchFamily="34" charset="0"/>
            </a:endParaRPr>
          </a:p>
        </p:txBody>
      </p:sp>
      <p:sp>
        <p:nvSpPr>
          <p:cNvPr id="6" name="Прямоугольник 5"/>
          <p:cNvSpPr/>
          <p:nvPr/>
        </p:nvSpPr>
        <p:spPr>
          <a:xfrm>
            <a:off x="4973782" y="1249372"/>
            <a:ext cx="6705600" cy="923330"/>
          </a:xfrm>
          <a:prstGeom prst="rect">
            <a:avLst/>
          </a:prstGeom>
        </p:spPr>
        <p:txBody>
          <a:bodyPr wrap="square">
            <a:spAutoFit/>
          </a:bodyPr>
          <a:lstStyle/>
          <a:p>
            <a:r>
              <a:rPr lang="ru-RU" dirty="0" smtClean="0"/>
              <a:t>Впервые свойства электричества были обнаружены более 2,5 тысяч лет назад древним философом Фалесом Милетским, когда он протирал шерстью янтарь.</a:t>
            </a:r>
            <a:endParaRPr lang="ru-RU" dirty="0"/>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8655" y="1249371"/>
            <a:ext cx="4558145" cy="1519381"/>
          </a:xfrm>
          <a:prstGeom prst="rect">
            <a:avLst/>
          </a:prstGeom>
        </p:spPr>
      </p:pic>
      <p:sp>
        <p:nvSpPr>
          <p:cNvPr id="8" name="Прямоугольник 7"/>
          <p:cNvSpPr/>
          <p:nvPr/>
        </p:nvSpPr>
        <p:spPr>
          <a:xfrm>
            <a:off x="193964" y="2935006"/>
            <a:ext cx="11596254" cy="3139321"/>
          </a:xfrm>
          <a:prstGeom prst="rect">
            <a:avLst/>
          </a:prstGeom>
        </p:spPr>
        <p:txBody>
          <a:bodyPr wrap="square">
            <a:spAutoFit/>
          </a:bodyPr>
          <a:lstStyle/>
          <a:p>
            <a:r>
              <a:rPr lang="ru-RU" dirty="0" smtClean="0"/>
              <a:t>	Внимательный философ заметил, что к уже натертому драгоценному камню притягиваются мелкие предметы. Хотя по логике, сформированной на уровне знаний того времени, все предметы должны были притягиваться к земле, т.е. падать на землю под действием сил притяжения. Однако натертый шерстью янтарь приобретал некоторое загадочное свойство, впоследствии названое зарядом, который создавал силу по величине превосходящую силу земного притяжения. И эта сила получила название «электричество». Так как слово «электрон» с греческого переводится «янтарь», то электричество дословно можно перевести </a:t>
            </a:r>
            <a:r>
              <a:rPr lang="ru-RU" dirty="0" err="1" smtClean="0"/>
              <a:t>янтаричество</a:t>
            </a:r>
            <a:r>
              <a:rPr lang="ru-RU" dirty="0" smtClean="0"/>
              <a:t>.</a:t>
            </a:r>
          </a:p>
          <a:p>
            <a:r>
              <a:rPr lang="ru-RU" dirty="0" smtClean="0"/>
              <a:t>В те давние времена считалось, что только янтарь обладает неким загадочным свойством, способным после натирания шерстью притягивать легкие предметы, преодолевая силу земного притяжения. Однако сейчас подобный опыт довольно просто повторить, если вместо этого камня взять пластмассовую палочку и потереть ее об одежду, содержащую в своем составе шерсть. Затем, при поднесении натертой палочки к мелким кусочкам бумаги под действием электрических сил кусочки бумаги притянутся к палочке.</a:t>
            </a:r>
            <a:endParaRPr lang="ru-RU" dirty="0"/>
          </a:p>
        </p:txBody>
      </p:sp>
    </p:spTree>
    <p:extLst>
      <p:ext uri="{BB962C8B-B14F-4D97-AF65-F5344CB8AC3E}">
        <p14:creationId xmlns:p14="http://schemas.microsoft.com/office/powerpoint/2010/main" val="7426241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Выводы</a:t>
            </a:r>
            <a:endParaRPr lang="ru-RU" dirty="0"/>
          </a:p>
        </p:txBody>
      </p:sp>
      <p:sp>
        <p:nvSpPr>
          <p:cNvPr id="3" name="Объект 2"/>
          <p:cNvSpPr>
            <a:spLocks noGrp="1"/>
          </p:cNvSpPr>
          <p:nvPr>
            <p:ph idx="1"/>
          </p:nvPr>
        </p:nvSpPr>
        <p:spPr>
          <a:xfrm>
            <a:off x="401781" y="1454727"/>
            <a:ext cx="11471563" cy="4722236"/>
          </a:xfrm>
        </p:spPr>
        <p:txBody>
          <a:bodyPr>
            <a:normAutofit fontScale="92500" lnSpcReduction="20000"/>
          </a:bodyPr>
          <a:lstStyle/>
          <a:p>
            <a:pPr marL="0" indent="0">
              <a:buNone/>
            </a:pPr>
            <a:r>
              <a:rPr lang="ru-RU" dirty="0" smtClean="0">
                <a:solidFill>
                  <a:srgbClr val="FF0000"/>
                </a:solidFill>
              </a:rPr>
              <a:t>Таким образом, изменение количества электронов в верхних слоях рассматриваемых материалов во время их трения, называют электризация трением.</a:t>
            </a:r>
          </a:p>
          <a:p>
            <a:pPr marL="0" indent="0">
              <a:buNone/>
            </a:pPr>
            <a:r>
              <a:rPr lang="ru-RU" dirty="0" smtClean="0"/>
              <a:t>Здесь следует заметить, что вследствие трения лишь очень мизерная часть атомов отдает свои электроны. Даже если сказать, что одна миллиардная часть атомов остается без электронов на внешней орбите, то это все еще будет слишком большим преувеличением, поэтому массы наэлектризованных тел остаются практически неизменными.</a:t>
            </a:r>
          </a:p>
          <a:p>
            <a:pPr marL="0" indent="0">
              <a:buNone/>
            </a:pPr>
            <a:r>
              <a:rPr lang="ru-RU" dirty="0" smtClean="0"/>
              <a:t>Также нужно заметить, что в результате электризации электроны ни откуда не возникают и никуда не деваются, а лишь переходят с атомов одного тела к атомам другого тела.</a:t>
            </a:r>
          </a:p>
          <a:p>
            <a:pPr marL="0" indent="0">
              <a:buNone/>
            </a:pPr>
            <a:r>
              <a:rPr lang="ru-RU" dirty="0" smtClean="0"/>
              <a:t>В нашем опыте мы использовали стекло, пластмассу, шерсть, шелк. По этим материалам очень плохо перемещаются электроны, поэтому они относятся к хорошим диэлектрикам – материалам, которые в отличие от проводников, имеют очень плохую проводимость.</a:t>
            </a:r>
            <a:endParaRPr lang="ru-RU" dirty="0"/>
          </a:p>
        </p:txBody>
      </p:sp>
    </p:spTree>
    <p:extLst>
      <p:ext uri="{BB962C8B-B14F-4D97-AF65-F5344CB8AC3E}">
        <p14:creationId xmlns:p14="http://schemas.microsoft.com/office/powerpoint/2010/main" val="36460199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Из выше сказанного давайте выделим два важнейших момента:</a:t>
            </a:r>
            <a:endParaRPr lang="ru-RU" dirty="0"/>
          </a:p>
        </p:txBody>
      </p:sp>
      <p:sp>
        <p:nvSpPr>
          <p:cNvPr id="3" name="Объект 2"/>
          <p:cNvSpPr>
            <a:spLocks noGrp="1"/>
          </p:cNvSpPr>
          <p:nvPr>
            <p:ph idx="1"/>
          </p:nvPr>
        </p:nvSpPr>
        <p:spPr/>
        <p:txBody>
          <a:bodyPr/>
          <a:lstStyle/>
          <a:p>
            <a:r>
              <a:rPr lang="ru-RU" dirty="0" smtClean="0">
                <a:solidFill>
                  <a:srgbClr val="FF0000"/>
                </a:solidFill>
              </a:rPr>
              <a:t>Только после натирания о шерсть пластмассовая палочка приобретает некие свойства.</a:t>
            </a:r>
          </a:p>
          <a:p>
            <a:r>
              <a:rPr lang="ru-RU" dirty="0" smtClean="0">
                <a:solidFill>
                  <a:srgbClr val="FF0000"/>
                </a:solidFill>
              </a:rPr>
              <a:t>Приобретенные свойства порождают некую силу, под действие которой к палочке притягиваются кусочки бумаги.</a:t>
            </a:r>
          </a:p>
          <a:p>
            <a:pPr marL="0" indent="0">
              <a:buNone/>
            </a:pPr>
            <a:r>
              <a:rPr lang="ru-RU" i="1" dirty="0" smtClean="0"/>
              <a:t>Теперь мы четко знаем, на какие вопросы на нужно найти ответ, чтобы понять, что такое электричество.</a:t>
            </a:r>
            <a:endParaRPr lang="ru-RU" i="1" dirty="0"/>
          </a:p>
        </p:txBody>
      </p:sp>
    </p:spTree>
    <p:extLst>
      <p:ext uri="{BB962C8B-B14F-4D97-AF65-F5344CB8AC3E}">
        <p14:creationId xmlns:p14="http://schemas.microsoft.com/office/powerpoint/2010/main" val="17189352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937202"/>
          </a:xfrm>
        </p:spPr>
        <p:txBody>
          <a:bodyPr>
            <a:normAutofit fontScale="90000"/>
          </a:bodyPr>
          <a:lstStyle/>
          <a:p>
            <a:r>
              <a:rPr lang="ru-RU" sz="1600" dirty="0" smtClean="0">
                <a:latin typeface="+mn-lt"/>
              </a:rPr>
              <a:t>Давайте рассмотрим физику происходящего процесса. И первым делом, чтобы анализировать, что происходит с веществом (в данном случае с пластмассой и шерстью) нам понадобятся знания о строении любого вещества. Заранее скажем, что в дальнейшем рассказе будем принимать обобщения и упрощения, однако они не исказят суть данной темы.</a:t>
            </a:r>
            <a:endParaRPr lang="ru-RU" sz="1600" dirty="0">
              <a:latin typeface="+mn-lt"/>
            </a:endParaRPr>
          </a:p>
        </p:txBody>
      </p:sp>
      <p:sp>
        <p:nvSpPr>
          <p:cNvPr id="3" name="Объект 2"/>
          <p:cNvSpPr>
            <a:spLocks noGrp="1"/>
          </p:cNvSpPr>
          <p:nvPr>
            <p:ph idx="1"/>
          </p:nvPr>
        </p:nvSpPr>
        <p:spPr>
          <a:xfrm>
            <a:off x="838200" y="1302328"/>
            <a:ext cx="10515600" cy="4874635"/>
          </a:xfrm>
        </p:spPr>
        <p:txBody>
          <a:bodyPr>
            <a:normAutofit/>
          </a:bodyPr>
          <a:lstStyle/>
          <a:p>
            <a:r>
              <a:rPr lang="ru-RU" sz="1600" dirty="0" smtClean="0"/>
              <a:t>Строение атома</a:t>
            </a:r>
          </a:p>
          <a:p>
            <a:r>
              <a:rPr lang="ru-RU" sz="1600" dirty="0" smtClean="0"/>
              <a:t>И так, начнем. Любое вещество, будь то дерево, камень, стекло или вода, состоит из более мелких элементов, которые называются молекулами. Например, капля воды состоит из множества отдельных молекул, имеющих знакомую нам химическую формулу H2O. Далее молекулу вещества можно разделить еще на более мелкие частицы – атомы.</a:t>
            </a:r>
          </a:p>
          <a:p>
            <a:endParaRPr lang="ru-RU" sz="1600" dirty="0"/>
          </a:p>
        </p:txBody>
      </p:sp>
      <p:pic>
        <p:nvPicPr>
          <p:cNvPr id="4" name="Рисунок 3"/>
          <p:cNvPicPr>
            <a:picLocks noChangeAspect="1"/>
          </p:cNvPicPr>
          <p:nvPr/>
        </p:nvPicPr>
        <p:blipFill>
          <a:blip r:embed="rId2"/>
          <a:stretch>
            <a:fillRect/>
          </a:stretch>
        </p:blipFill>
        <p:spPr>
          <a:xfrm>
            <a:off x="3127664" y="2607974"/>
            <a:ext cx="5715000" cy="704850"/>
          </a:xfrm>
          <a:prstGeom prst="rect">
            <a:avLst/>
          </a:prstGeom>
        </p:spPr>
      </p:pic>
      <p:sp>
        <p:nvSpPr>
          <p:cNvPr id="5" name="Прямоугольник 4"/>
          <p:cNvSpPr/>
          <p:nvPr/>
        </p:nvSpPr>
        <p:spPr>
          <a:xfrm>
            <a:off x="838200" y="3372863"/>
            <a:ext cx="10058400" cy="1754326"/>
          </a:xfrm>
          <a:prstGeom prst="rect">
            <a:avLst/>
          </a:prstGeom>
        </p:spPr>
        <p:txBody>
          <a:bodyPr wrap="square">
            <a:spAutoFit/>
          </a:bodyPr>
          <a:lstStyle/>
          <a:p>
            <a:r>
              <a:rPr lang="ru-RU" dirty="0" smtClean="0"/>
              <a:t>Одно время считалось, что атом является наименьшей частичкой, существующей в природе и на более мелкие элементы разделить его уже невозможно. Поэтому слово «атом» переводится з древнегреческого «неделимый».</a:t>
            </a:r>
          </a:p>
          <a:p>
            <a:r>
              <a:rPr lang="ru-RU" dirty="0" smtClean="0"/>
              <a:t>Сейчас известны всего лишь более ста различных атомов, однако они могут образовать миллионы разных молекул и соответственно столько же разных веществ. Например, молекулу воды H2O образуют два атома водорода H и один кислорода O.</a:t>
            </a:r>
            <a:endParaRPr lang="ru-RU" dirty="0"/>
          </a:p>
        </p:txBody>
      </p:sp>
      <p:pic>
        <p:nvPicPr>
          <p:cNvPr id="6" name="Рисунок 5"/>
          <p:cNvPicPr>
            <a:picLocks noChangeAspect="1"/>
          </p:cNvPicPr>
          <p:nvPr/>
        </p:nvPicPr>
        <p:blipFill>
          <a:blip r:embed="rId3"/>
          <a:stretch>
            <a:fillRect/>
          </a:stretch>
        </p:blipFill>
        <p:spPr>
          <a:xfrm>
            <a:off x="6622473" y="4994852"/>
            <a:ext cx="2857500" cy="1476375"/>
          </a:xfrm>
          <a:prstGeom prst="rect">
            <a:avLst/>
          </a:prstGeom>
        </p:spPr>
      </p:pic>
    </p:spTree>
    <p:extLst>
      <p:ext uri="{BB962C8B-B14F-4D97-AF65-F5344CB8AC3E}">
        <p14:creationId xmlns:p14="http://schemas.microsoft.com/office/powerpoint/2010/main" val="23780042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784802"/>
          </a:xfrm>
        </p:spPr>
        <p:txBody>
          <a:bodyPr>
            <a:noAutofit/>
          </a:bodyPr>
          <a:lstStyle/>
          <a:p>
            <a:r>
              <a:rPr lang="ru-RU" sz="2800" dirty="0" smtClean="0">
                <a:solidFill>
                  <a:srgbClr val="7030A0"/>
                </a:solidFill>
              </a:rPr>
              <a:t>Со временем, проделав множество кропотливых опытов, ученые пришли к выводу о существовании еще гораздо меньших частичек.</a:t>
            </a:r>
            <a:endParaRPr lang="ru-RU" sz="2800" dirty="0">
              <a:solidFill>
                <a:srgbClr val="7030A0"/>
              </a:solidFill>
            </a:endParaRPr>
          </a:p>
        </p:txBody>
      </p:sp>
      <p:sp>
        <p:nvSpPr>
          <p:cNvPr id="3" name="Объект 2"/>
          <p:cNvSpPr>
            <a:spLocks noGrp="1"/>
          </p:cNvSpPr>
          <p:nvPr>
            <p:ph idx="1"/>
          </p:nvPr>
        </p:nvSpPr>
        <p:spPr/>
        <p:txBody>
          <a:bodyPr>
            <a:normAutofit/>
          </a:bodyPr>
          <a:lstStyle/>
          <a:p>
            <a:pPr marL="0" indent="0">
              <a:buNone/>
            </a:pPr>
            <a:r>
              <a:rPr lang="ru-RU" sz="2400" b="1" i="1" dirty="0" smtClean="0"/>
              <a:t>Планетарная модель атома</a:t>
            </a:r>
          </a:p>
          <a:p>
            <a:pPr marL="0" indent="0">
              <a:buNone/>
            </a:pPr>
            <a:r>
              <a:rPr lang="ru-RU" sz="1800" dirty="0" smtClean="0"/>
              <a:t>Центральный и наиболее тяжелым элементом атома считается ядро. Вокруг него на некотором расстоянии по разным орбитам перемещаются электроны. Ядро не является цельным элементом, его составляют протоны и нейтроны</a:t>
            </a:r>
          </a:p>
          <a:p>
            <a:pPr marL="0" indent="0">
              <a:buNone/>
            </a:pPr>
            <a:endParaRPr lang="ru-RU" sz="1600" dirty="0"/>
          </a:p>
        </p:txBody>
      </p:sp>
      <p:pic>
        <p:nvPicPr>
          <p:cNvPr id="4" name="Рисунок 3"/>
          <p:cNvPicPr>
            <a:picLocks noChangeAspect="1"/>
          </p:cNvPicPr>
          <p:nvPr/>
        </p:nvPicPr>
        <p:blipFill>
          <a:blip r:embed="rId2"/>
          <a:stretch>
            <a:fillRect/>
          </a:stretch>
        </p:blipFill>
        <p:spPr>
          <a:xfrm>
            <a:off x="838200" y="3161298"/>
            <a:ext cx="2857500" cy="1943100"/>
          </a:xfrm>
          <a:prstGeom prst="rect">
            <a:avLst/>
          </a:prstGeom>
        </p:spPr>
      </p:pic>
      <p:sp>
        <p:nvSpPr>
          <p:cNvPr id="5" name="Прямоугольник 4"/>
          <p:cNvSpPr/>
          <p:nvPr/>
        </p:nvSpPr>
        <p:spPr>
          <a:xfrm>
            <a:off x="3879272" y="3313698"/>
            <a:ext cx="7786255" cy="923330"/>
          </a:xfrm>
          <a:prstGeom prst="rect">
            <a:avLst/>
          </a:prstGeom>
        </p:spPr>
        <p:txBody>
          <a:bodyPr wrap="square">
            <a:spAutoFit/>
          </a:bodyPr>
          <a:lstStyle/>
          <a:p>
            <a:r>
              <a:rPr lang="ru-RU" dirty="0" smtClean="0"/>
              <a:t>Электроны обладает отрицательным зарядом, а протоны – положительным. Нейтрон не проявляет свойств ни тех, ни других зарядов, т.е. он нейтрален, отсюда и получил свое название.</a:t>
            </a:r>
            <a:endParaRPr lang="ru-RU" dirty="0"/>
          </a:p>
        </p:txBody>
      </p:sp>
      <p:sp>
        <p:nvSpPr>
          <p:cNvPr id="6" name="Прямоугольник 5"/>
          <p:cNvSpPr/>
          <p:nvPr/>
        </p:nvSpPr>
        <p:spPr>
          <a:xfrm>
            <a:off x="3879272" y="4515441"/>
            <a:ext cx="6096000" cy="1754326"/>
          </a:xfrm>
          <a:prstGeom prst="rect">
            <a:avLst/>
          </a:prstGeom>
        </p:spPr>
        <p:txBody>
          <a:bodyPr>
            <a:spAutoFit/>
          </a:bodyPr>
          <a:lstStyle/>
          <a:p>
            <a:r>
              <a:rPr lang="ru-RU" dirty="0" smtClean="0"/>
              <a:t>Для упрощения некоторых процессов применяется планетарная модель атома. По аналогии с Солнцем, вокруг которого по орбитам движутся планеты, в атоме вокруг ядра движутся электроны. Но электрон – это не какая-то плотная частичка, а размазанный в пространстве сгусток энергии, наподобие расплюснутой шаровой молнии.</a:t>
            </a:r>
            <a:endParaRPr lang="ru-RU" dirty="0"/>
          </a:p>
        </p:txBody>
      </p:sp>
      <p:pic>
        <p:nvPicPr>
          <p:cNvPr id="7" name="Рисунок 6"/>
          <p:cNvPicPr>
            <a:picLocks noChangeAspect="1"/>
          </p:cNvPicPr>
          <p:nvPr/>
        </p:nvPicPr>
        <p:blipFill>
          <a:blip r:embed="rId3"/>
          <a:stretch>
            <a:fillRect/>
          </a:stretch>
        </p:blipFill>
        <p:spPr>
          <a:xfrm>
            <a:off x="9975272" y="4656549"/>
            <a:ext cx="1629641" cy="1472109"/>
          </a:xfrm>
          <a:prstGeom prst="rect">
            <a:avLst/>
          </a:prstGeom>
        </p:spPr>
      </p:pic>
    </p:spTree>
    <p:extLst>
      <p:ext uri="{BB962C8B-B14F-4D97-AF65-F5344CB8AC3E}">
        <p14:creationId xmlns:p14="http://schemas.microsoft.com/office/powerpoint/2010/main" val="1420016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200" y="360218"/>
            <a:ext cx="10515600" cy="5816745"/>
          </a:xfrm>
        </p:spPr>
        <p:txBody>
          <a:bodyPr/>
          <a:lstStyle/>
          <a:p>
            <a:pPr marL="0" indent="0">
              <a:buNone/>
            </a:pPr>
            <a:r>
              <a:rPr lang="ru-RU" dirty="0" smtClean="0"/>
              <a:t>Масса протона приблизительно в 2000 раз превышает массу электрона. Но суммарный положительный электрический заряд всех протонов равен суммарному отрицательному заряду всех электронов. Поэтому при нормальных условиях (по умолчанию) атом электрически нейтрален и за его пределами не ощущаются никакие силы. Положительные и отрицательные заряды как бы нейтрализуют друг друга.</a:t>
            </a:r>
          </a:p>
          <a:p>
            <a:pPr marL="0" indent="0">
              <a:buNone/>
            </a:pPr>
            <a:endParaRPr lang="ru-RU" dirty="0" smtClean="0"/>
          </a:p>
          <a:p>
            <a:pPr marL="0" indent="0">
              <a:buNone/>
            </a:pPr>
            <a:endParaRPr lang="ru-RU" dirty="0"/>
          </a:p>
        </p:txBody>
      </p:sp>
      <p:pic>
        <p:nvPicPr>
          <p:cNvPr id="5" name="Рисунок 4"/>
          <p:cNvPicPr>
            <a:picLocks noChangeAspect="1"/>
          </p:cNvPicPr>
          <p:nvPr/>
        </p:nvPicPr>
        <p:blipFill>
          <a:blip r:embed="rId2"/>
          <a:stretch>
            <a:fillRect/>
          </a:stretch>
        </p:blipFill>
        <p:spPr>
          <a:xfrm>
            <a:off x="5049486" y="3041072"/>
            <a:ext cx="5332763" cy="3318164"/>
          </a:xfrm>
          <a:prstGeom prst="rect">
            <a:avLst/>
          </a:prstGeom>
        </p:spPr>
      </p:pic>
    </p:spTree>
    <p:extLst>
      <p:ext uri="{BB962C8B-B14F-4D97-AF65-F5344CB8AC3E}">
        <p14:creationId xmlns:p14="http://schemas.microsoft.com/office/powerpoint/2010/main" val="25656124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68878" y="33734"/>
            <a:ext cx="10515600" cy="1325563"/>
          </a:xfrm>
        </p:spPr>
        <p:txBody>
          <a:bodyPr>
            <a:normAutofit/>
          </a:bodyPr>
          <a:lstStyle/>
          <a:p>
            <a:r>
              <a:rPr lang="ru-RU" sz="1800" dirty="0" smtClean="0"/>
              <a:t>В периодической системе химических элементов, известной нам, как таблица Менделеева, все атомы расположены в строгой последовательности: от наиболее легкого до наиболее тяжелого – по величине относительной атомной массе, основную долю которой составляют протоны. Нейтроны также имею массу, но о них мы говорить не будем, поскольку они не обладают выраженным электрическим зарядом.</a:t>
            </a:r>
            <a:endParaRPr lang="ru-RU" sz="1800" dirty="0"/>
          </a:p>
        </p:txBody>
      </p:sp>
      <p:pic>
        <p:nvPicPr>
          <p:cNvPr id="4" name="Объект 3"/>
          <p:cNvPicPr>
            <a:picLocks noGrp="1" noChangeAspect="1"/>
          </p:cNvPicPr>
          <p:nvPr>
            <p:ph idx="1"/>
          </p:nvPr>
        </p:nvPicPr>
        <p:blipFill>
          <a:blip r:embed="rId2"/>
          <a:stretch>
            <a:fillRect/>
          </a:stretch>
        </p:blipFill>
        <p:spPr>
          <a:xfrm>
            <a:off x="6789103" y="1690688"/>
            <a:ext cx="4921452" cy="3615603"/>
          </a:xfrm>
          <a:prstGeom prst="rect">
            <a:avLst/>
          </a:prstGeom>
        </p:spPr>
      </p:pic>
      <p:sp>
        <p:nvSpPr>
          <p:cNvPr id="5" name="Прямоугольник 4"/>
          <p:cNvSpPr/>
          <p:nvPr/>
        </p:nvSpPr>
        <p:spPr>
          <a:xfrm>
            <a:off x="368878" y="1690688"/>
            <a:ext cx="6096000" cy="4770537"/>
          </a:xfrm>
          <a:prstGeom prst="rect">
            <a:avLst/>
          </a:prstGeom>
        </p:spPr>
        <p:txBody>
          <a:bodyPr>
            <a:spAutoFit/>
          </a:bodyPr>
          <a:lstStyle/>
          <a:p>
            <a:r>
              <a:rPr lang="ru-RU" sz="1600" dirty="0" smtClean="0"/>
              <a:t>Наиболее легким химическим элементом является водород, поэтому он первый размещен в таблице Менделеева. Атом водород имеет один протон и один электрон. Другие химические элементы содержат несколько протонов в ядре. А вокруг ядра по нескольким орбитам перемещаются электроны. Чем ближе электрон находится к ядру, тем сильнее, с большей силой он притянут к протону. Электроны, расположенные на наиболее отдаленных орбитах, имеют самую слабую электрическую связь с протонами. И если атому придать некоторой энергии из вне, например нагреть его, то под действием избыточной энергии электрон может покинуть свою орбиту, и соответственно свой атом.</a:t>
            </a:r>
          </a:p>
          <a:p>
            <a:r>
              <a:rPr lang="ru-RU" sz="1600" dirty="0" smtClean="0"/>
              <a:t>Однако он может не только покинуть совой атом, но и занять место на орбите другого атома. Именно те электроны, которые расположены на самых удаленных от ядра орбитах, в электронике имеют практическое применение, поскольку при наличии дополнительной энергии они легко покидают свои орбиты и становятся свободными. А свободный электрон при перемещении уже может выполнять некоторую полезную работу.</a:t>
            </a:r>
            <a:endParaRPr lang="ru-RU" sz="1600" dirty="0"/>
          </a:p>
        </p:txBody>
      </p:sp>
    </p:spTree>
    <p:extLst>
      <p:ext uri="{BB962C8B-B14F-4D97-AF65-F5344CB8AC3E}">
        <p14:creationId xmlns:p14="http://schemas.microsoft.com/office/powerpoint/2010/main" val="38011191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784802"/>
          </a:xfrm>
        </p:spPr>
        <p:txBody>
          <a:bodyPr/>
          <a:lstStyle/>
          <a:p>
            <a:r>
              <a:rPr lang="ru-RU" dirty="0" smtClean="0"/>
              <a:t>Положительный и отрицательный ионы</a:t>
            </a:r>
            <a:endParaRPr lang="ru-RU" dirty="0"/>
          </a:p>
        </p:txBody>
      </p:sp>
      <p:sp>
        <p:nvSpPr>
          <p:cNvPr id="3" name="Объект 2"/>
          <p:cNvSpPr>
            <a:spLocks noGrp="1"/>
          </p:cNvSpPr>
          <p:nvPr>
            <p:ph idx="1"/>
          </p:nvPr>
        </p:nvSpPr>
        <p:spPr>
          <a:xfrm>
            <a:off x="568035" y="1149928"/>
            <a:ext cx="11222183" cy="5027035"/>
          </a:xfrm>
        </p:spPr>
        <p:txBody>
          <a:bodyPr>
            <a:normAutofit/>
          </a:bodyPr>
          <a:lstStyle/>
          <a:p>
            <a:pPr marL="0" indent="0">
              <a:buNone/>
            </a:pPr>
            <a:r>
              <a:rPr lang="ru-RU" sz="1800" dirty="0" smtClean="0"/>
              <a:t>Как мы уже ранее заметили, по умолчанию атом электрически нейтрален: положительный и отрицательный заряды равны и компенсируют другу друга. Но как только хотя-бы один электрон покинет сове место в атоме, то суммарный положительный электрический заряд протонов преобладает отрицательный заряд всех оставшихся электронов, поэтому такой атом в целом имеет свойства положительного заряда и называется положительный ион.</a:t>
            </a:r>
          </a:p>
          <a:p>
            <a:pPr marL="0" indent="0">
              <a:buNone/>
            </a:pPr>
            <a:endParaRPr lang="ru-RU" sz="1800" dirty="0"/>
          </a:p>
        </p:txBody>
      </p:sp>
      <p:pic>
        <p:nvPicPr>
          <p:cNvPr id="4" name="Рисунок 3"/>
          <p:cNvPicPr>
            <a:picLocks noChangeAspect="1"/>
          </p:cNvPicPr>
          <p:nvPr/>
        </p:nvPicPr>
        <p:blipFill>
          <a:blip r:embed="rId2"/>
          <a:stretch>
            <a:fillRect/>
          </a:stretch>
        </p:blipFill>
        <p:spPr>
          <a:xfrm>
            <a:off x="692726" y="2489489"/>
            <a:ext cx="5708073" cy="2619579"/>
          </a:xfrm>
          <a:prstGeom prst="rect">
            <a:avLst/>
          </a:prstGeom>
        </p:spPr>
      </p:pic>
      <p:sp>
        <p:nvSpPr>
          <p:cNvPr id="5" name="Прямоугольник 4"/>
          <p:cNvSpPr/>
          <p:nvPr/>
        </p:nvSpPr>
        <p:spPr>
          <a:xfrm>
            <a:off x="568035" y="5387640"/>
            <a:ext cx="10931238" cy="1200329"/>
          </a:xfrm>
          <a:prstGeom prst="rect">
            <a:avLst/>
          </a:prstGeom>
        </p:spPr>
        <p:txBody>
          <a:bodyPr wrap="square">
            <a:spAutoFit/>
          </a:bodyPr>
          <a:lstStyle/>
          <a:p>
            <a:r>
              <a:rPr lang="ru-RU" dirty="0" smtClean="0"/>
              <a:t>Если атом получил дополнительный электрон, то в нем будет преобладать отрицательный заряд. В этом случае атом называется отрицательный ион.</a:t>
            </a:r>
          </a:p>
          <a:p>
            <a:r>
              <a:rPr lang="ru-RU" dirty="0" smtClean="0"/>
              <a:t>Следует заметить, что не только атом будет иметь положительный или отрицательный заряд, но и молекула, а соответственно и вещество, которое содержит данный атом.</a:t>
            </a:r>
            <a:endParaRPr lang="ru-RU" dirty="0"/>
          </a:p>
        </p:txBody>
      </p:sp>
    </p:spTree>
    <p:extLst>
      <p:ext uri="{BB962C8B-B14F-4D97-AF65-F5344CB8AC3E}">
        <p14:creationId xmlns:p14="http://schemas.microsoft.com/office/powerpoint/2010/main" val="40293510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743239"/>
          </a:xfrm>
        </p:spPr>
        <p:txBody>
          <a:bodyPr/>
          <a:lstStyle/>
          <a:p>
            <a:r>
              <a:rPr lang="ru-RU" b="1" i="1" dirty="0" smtClean="0"/>
              <a:t>Электризация</a:t>
            </a:r>
            <a:endParaRPr lang="ru-RU" b="1" i="1" dirty="0"/>
          </a:p>
        </p:txBody>
      </p:sp>
      <p:sp>
        <p:nvSpPr>
          <p:cNvPr id="3" name="Объект 2"/>
          <p:cNvSpPr>
            <a:spLocks noGrp="1"/>
          </p:cNvSpPr>
          <p:nvPr>
            <p:ph idx="1"/>
          </p:nvPr>
        </p:nvSpPr>
        <p:spPr>
          <a:xfrm>
            <a:off x="401781" y="1108364"/>
            <a:ext cx="11360727" cy="5068599"/>
          </a:xfrm>
        </p:spPr>
        <p:txBody>
          <a:bodyPr>
            <a:normAutofit/>
          </a:bodyPr>
          <a:lstStyle/>
          <a:p>
            <a:pPr marL="0" indent="0">
              <a:buNone/>
            </a:pPr>
            <a:r>
              <a:rPr lang="ru-RU" sz="1800" i="1" dirty="0" smtClean="0">
                <a:solidFill>
                  <a:srgbClr val="FF0000"/>
                </a:solidFill>
              </a:rPr>
              <a:t>Процесс получения дополнительного электрона или, наоборот потеря электрона, называется электризация. Если какое-либо тело имеет избыток или нехватку электронов, т.е. явно выраженный заряд какого либо знака, то говорят, что тело наэлектризовано.</a:t>
            </a:r>
          </a:p>
          <a:p>
            <a:pPr marL="0" indent="0">
              <a:buNone/>
            </a:pPr>
            <a:r>
              <a:rPr lang="ru-RU" sz="1800" dirty="0" smtClean="0"/>
              <a:t>Опытным путем установлено, что заряды одного знака отталкиваются, а разных знаков притягиваются. Подобный опыт можно повторить следующим очень известным образом: подвесить на нити два металлических шарика, которые изначально имеют нейтральный заряд. Далее придать одному шарику положительный заряд, а второму отрицательный. В результате шарики притянутся друг к другу. Если двум шарикам сообщить заряд одного знака, то они будут отталкиваться.</a:t>
            </a:r>
          </a:p>
          <a:p>
            <a:pPr marL="0" indent="0">
              <a:buNone/>
            </a:pPr>
            <a:endParaRPr lang="ru-RU" sz="1800" dirty="0"/>
          </a:p>
        </p:txBody>
      </p:sp>
      <p:pic>
        <p:nvPicPr>
          <p:cNvPr id="4" name="Рисунок 3"/>
          <p:cNvPicPr>
            <a:picLocks noChangeAspect="1"/>
          </p:cNvPicPr>
          <p:nvPr/>
        </p:nvPicPr>
        <p:blipFill>
          <a:blip r:embed="rId2"/>
          <a:stretch>
            <a:fillRect/>
          </a:stretch>
        </p:blipFill>
        <p:spPr>
          <a:xfrm>
            <a:off x="2892136" y="3490047"/>
            <a:ext cx="5715000" cy="2066925"/>
          </a:xfrm>
          <a:prstGeom prst="rect">
            <a:avLst/>
          </a:prstGeom>
        </p:spPr>
      </p:pic>
    </p:spTree>
    <p:extLst>
      <p:ext uri="{BB962C8B-B14F-4D97-AF65-F5344CB8AC3E}">
        <p14:creationId xmlns:p14="http://schemas.microsoft.com/office/powerpoint/2010/main" val="2576932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t>Теперь настало время вернуться к нашему опыту с натиранием шерстью пластмассовой палочки. </a:t>
            </a:r>
            <a:endParaRPr lang="ru-RU" sz="3200" dirty="0"/>
          </a:p>
        </p:txBody>
      </p:sp>
      <p:sp>
        <p:nvSpPr>
          <p:cNvPr id="3" name="Объект 2"/>
          <p:cNvSpPr>
            <a:spLocks noGrp="1"/>
          </p:cNvSpPr>
          <p:nvPr>
            <p:ph idx="1"/>
          </p:nvPr>
        </p:nvSpPr>
        <p:spPr>
          <a:xfrm>
            <a:off x="304799" y="1825625"/>
            <a:ext cx="11596255" cy="4351338"/>
          </a:xfrm>
        </p:spPr>
        <p:txBody>
          <a:bodyPr>
            <a:normAutofit/>
          </a:bodyPr>
          <a:lstStyle/>
          <a:p>
            <a:pPr marL="0" indent="0">
              <a:buNone/>
            </a:pPr>
            <a:r>
              <a:rPr lang="ru-RU" sz="2000" dirty="0" smtClean="0"/>
              <a:t>При натирании пластмассы за счет сил трения, электронам, находящимся в атомах шерсти сообщается некоторая энергия, под действие которой они покидают свои атомы и занимают место на орбитах атомов пластмассы. В результате этого пластмассовая палочка приобретает отрицательный заряд за счет избытка электронов, поступивших из шерсти.</a:t>
            </a:r>
          </a:p>
          <a:p>
            <a:pPr marL="0" indent="0">
              <a:buNone/>
            </a:pPr>
            <a:endParaRPr lang="ru-RU" sz="1600" dirty="0"/>
          </a:p>
        </p:txBody>
      </p:sp>
      <p:pic>
        <p:nvPicPr>
          <p:cNvPr id="4" name="Рисунок 3"/>
          <p:cNvPicPr>
            <a:picLocks noChangeAspect="1"/>
          </p:cNvPicPr>
          <p:nvPr/>
        </p:nvPicPr>
        <p:blipFill>
          <a:blip r:embed="rId2"/>
          <a:stretch>
            <a:fillRect/>
          </a:stretch>
        </p:blipFill>
        <p:spPr>
          <a:xfrm>
            <a:off x="6075219" y="2846920"/>
            <a:ext cx="5715000" cy="2143125"/>
          </a:xfrm>
          <a:prstGeom prst="rect">
            <a:avLst/>
          </a:prstGeom>
        </p:spPr>
      </p:pic>
      <p:sp>
        <p:nvSpPr>
          <p:cNvPr id="5" name="Прямоугольник 4"/>
          <p:cNvSpPr/>
          <p:nvPr/>
        </p:nvSpPr>
        <p:spPr>
          <a:xfrm>
            <a:off x="623456" y="5124982"/>
            <a:ext cx="10903526" cy="1015663"/>
          </a:xfrm>
          <a:prstGeom prst="rect">
            <a:avLst/>
          </a:prstGeom>
        </p:spPr>
        <p:txBody>
          <a:bodyPr wrap="square">
            <a:spAutoFit/>
          </a:bodyPr>
          <a:lstStyle/>
          <a:p>
            <a:r>
              <a:rPr lang="ru-RU" sz="2000" dirty="0" smtClean="0"/>
              <a:t>При натирании стеклянной палочки шелком, все происходит наоборот. Электроны поверхностного слоя стекла покидают палочку. В этом случае стеклянная палочка приобретает положительный заряд за счет перевеса суммарного заряда протонов.</a:t>
            </a:r>
            <a:endParaRPr lang="ru-RU" sz="2000" dirty="0"/>
          </a:p>
        </p:txBody>
      </p:sp>
    </p:spTree>
    <p:extLst>
      <p:ext uri="{BB962C8B-B14F-4D97-AF65-F5344CB8AC3E}">
        <p14:creationId xmlns:p14="http://schemas.microsoft.com/office/powerpoint/2010/main" val="2914933213"/>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76</TotalTime>
  <Words>1140</Words>
  <Application>Microsoft Office PowerPoint</Application>
  <PresentationFormat>Широкоэкранный</PresentationFormat>
  <Paragraphs>37</Paragraphs>
  <Slides>10</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10</vt:i4>
      </vt:variant>
    </vt:vector>
  </HeadingPairs>
  <TitlesOfParts>
    <vt:vector size="15" baseType="lpstr">
      <vt:lpstr>Arial</vt:lpstr>
      <vt:lpstr>Arial Black</vt:lpstr>
      <vt:lpstr>Calibri</vt:lpstr>
      <vt:lpstr>Calibri Light</vt:lpstr>
      <vt:lpstr>Тема Office</vt:lpstr>
      <vt:lpstr>Презентация PowerPoint</vt:lpstr>
      <vt:lpstr>Из выше сказанного давайте выделим два важнейших момента:</vt:lpstr>
      <vt:lpstr>Давайте рассмотрим физику происходящего процесса. И первым делом, чтобы анализировать, что происходит с веществом (в данном случае с пластмассой и шерстью) нам понадобятся знания о строении любого вещества. Заранее скажем, что в дальнейшем рассказе будем принимать обобщения и упрощения, однако они не исказят суть данной темы.</vt:lpstr>
      <vt:lpstr>Со временем, проделав множество кропотливых опытов, ученые пришли к выводу о существовании еще гораздо меньших частичек.</vt:lpstr>
      <vt:lpstr>Презентация PowerPoint</vt:lpstr>
      <vt:lpstr>В периодической системе химических элементов, известной нам, как таблица Менделеева, все атомы расположены в строгой последовательности: от наиболее легкого до наиболее тяжелого – по величине относительной атомной массе, основную долю которой составляют протоны. Нейтроны также имею массу, но о них мы говорить не будем, поскольку они не обладают выраженным электрическим зарядом.</vt:lpstr>
      <vt:lpstr>Положительный и отрицательный ионы</vt:lpstr>
      <vt:lpstr>Электризация</vt:lpstr>
      <vt:lpstr>Теперь настало время вернуться к нашему опыту с натиранием шерстью пластмассовой палочки. </vt:lpstr>
      <vt:lpstr>Выводы</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Пользователь Windows</dc:creator>
  <cp:lastModifiedBy>Пользователь Windows</cp:lastModifiedBy>
  <cp:revision>8</cp:revision>
  <dcterms:created xsi:type="dcterms:W3CDTF">2020-09-06T18:05:40Z</dcterms:created>
  <dcterms:modified xsi:type="dcterms:W3CDTF">2020-09-06T19:21:47Z</dcterms:modified>
</cp:coreProperties>
</file>