
<file path=[Content_Types].xml><?xml version="1.0" encoding="utf-8"?>
<Types xmlns="http://schemas.openxmlformats.org/package/2006/content-types">
  <Default Extension="jfif" ContentType="image/jpeg"/>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sldIdLst>
    <p:sldId id="256" r:id="rId2"/>
    <p:sldId id="269"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3" d="100"/>
          <a:sy n="83" d="100"/>
        </p:scale>
        <p:origin x="658" y="8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9D3E975A-A209-4213-8280-E8AC406F0FD7}" type="datetimeFigureOut">
              <a:rPr lang="ru-RU" smtClean="0"/>
              <a:t>09.09.2020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90520EC-14FB-495C-A688-718FAEF3FBAC}" type="slidenum">
              <a:rPr lang="ru-RU" smtClean="0"/>
              <a:t>‹#›</a:t>
            </a:fld>
            <a:endParaRPr lang="ru-RU"/>
          </a:p>
        </p:txBody>
      </p:sp>
    </p:spTree>
    <p:extLst>
      <p:ext uri="{BB962C8B-B14F-4D97-AF65-F5344CB8AC3E}">
        <p14:creationId xmlns:p14="http://schemas.microsoft.com/office/powerpoint/2010/main" val="16648259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D3E975A-A209-4213-8280-E8AC406F0FD7}" type="datetimeFigureOut">
              <a:rPr lang="ru-RU" smtClean="0"/>
              <a:t>09.09.2020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90520EC-14FB-495C-A688-718FAEF3FBAC}" type="slidenum">
              <a:rPr lang="ru-RU" smtClean="0"/>
              <a:t>‹#›</a:t>
            </a:fld>
            <a:endParaRPr lang="ru-RU"/>
          </a:p>
        </p:txBody>
      </p:sp>
    </p:spTree>
    <p:extLst>
      <p:ext uri="{BB962C8B-B14F-4D97-AF65-F5344CB8AC3E}">
        <p14:creationId xmlns:p14="http://schemas.microsoft.com/office/powerpoint/2010/main" val="28618274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D3E975A-A209-4213-8280-E8AC406F0FD7}" type="datetimeFigureOut">
              <a:rPr lang="ru-RU" smtClean="0"/>
              <a:t>09.09.2020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90520EC-14FB-495C-A688-718FAEF3FBAC}" type="slidenum">
              <a:rPr lang="ru-RU" smtClean="0"/>
              <a:t>‹#›</a:t>
            </a:fld>
            <a:endParaRPr lang="ru-RU"/>
          </a:p>
        </p:txBody>
      </p:sp>
    </p:spTree>
    <p:extLst>
      <p:ext uri="{BB962C8B-B14F-4D97-AF65-F5344CB8AC3E}">
        <p14:creationId xmlns:p14="http://schemas.microsoft.com/office/powerpoint/2010/main" val="730662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D3E975A-A209-4213-8280-E8AC406F0FD7}" type="datetimeFigureOut">
              <a:rPr lang="ru-RU" smtClean="0"/>
              <a:t>09.09.2020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90520EC-14FB-495C-A688-718FAEF3FBAC}" type="slidenum">
              <a:rPr lang="ru-RU" smtClean="0"/>
              <a:t>‹#›</a:t>
            </a:fld>
            <a:endParaRPr lang="ru-RU"/>
          </a:p>
        </p:txBody>
      </p:sp>
    </p:spTree>
    <p:extLst>
      <p:ext uri="{BB962C8B-B14F-4D97-AF65-F5344CB8AC3E}">
        <p14:creationId xmlns:p14="http://schemas.microsoft.com/office/powerpoint/2010/main" val="12191815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9D3E975A-A209-4213-8280-E8AC406F0FD7}" type="datetimeFigureOut">
              <a:rPr lang="ru-RU" smtClean="0"/>
              <a:t>09.09.2020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90520EC-14FB-495C-A688-718FAEF3FBAC}" type="slidenum">
              <a:rPr lang="ru-RU" smtClean="0"/>
              <a:t>‹#›</a:t>
            </a:fld>
            <a:endParaRPr lang="ru-RU"/>
          </a:p>
        </p:txBody>
      </p:sp>
    </p:spTree>
    <p:extLst>
      <p:ext uri="{BB962C8B-B14F-4D97-AF65-F5344CB8AC3E}">
        <p14:creationId xmlns:p14="http://schemas.microsoft.com/office/powerpoint/2010/main" val="12664737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9D3E975A-A209-4213-8280-E8AC406F0FD7}" type="datetimeFigureOut">
              <a:rPr lang="ru-RU" smtClean="0"/>
              <a:t>09.09.2020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90520EC-14FB-495C-A688-718FAEF3FBAC}" type="slidenum">
              <a:rPr lang="ru-RU" smtClean="0"/>
              <a:t>‹#›</a:t>
            </a:fld>
            <a:endParaRPr lang="ru-RU"/>
          </a:p>
        </p:txBody>
      </p:sp>
    </p:spTree>
    <p:extLst>
      <p:ext uri="{BB962C8B-B14F-4D97-AF65-F5344CB8AC3E}">
        <p14:creationId xmlns:p14="http://schemas.microsoft.com/office/powerpoint/2010/main" val="13550079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9D3E975A-A209-4213-8280-E8AC406F0FD7}" type="datetimeFigureOut">
              <a:rPr lang="ru-RU" smtClean="0"/>
              <a:t>09.09.2020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E90520EC-14FB-495C-A688-718FAEF3FBAC}" type="slidenum">
              <a:rPr lang="ru-RU" smtClean="0"/>
              <a:t>‹#›</a:t>
            </a:fld>
            <a:endParaRPr lang="ru-RU"/>
          </a:p>
        </p:txBody>
      </p:sp>
    </p:spTree>
    <p:extLst>
      <p:ext uri="{BB962C8B-B14F-4D97-AF65-F5344CB8AC3E}">
        <p14:creationId xmlns:p14="http://schemas.microsoft.com/office/powerpoint/2010/main" val="3849329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9D3E975A-A209-4213-8280-E8AC406F0FD7}" type="datetimeFigureOut">
              <a:rPr lang="ru-RU" smtClean="0"/>
              <a:t>09.09.2020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E90520EC-14FB-495C-A688-718FAEF3FBAC}" type="slidenum">
              <a:rPr lang="ru-RU" smtClean="0"/>
              <a:t>‹#›</a:t>
            </a:fld>
            <a:endParaRPr lang="ru-RU"/>
          </a:p>
        </p:txBody>
      </p:sp>
    </p:spTree>
    <p:extLst>
      <p:ext uri="{BB962C8B-B14F-4D97-AF65-F5344CB8AC3E}">
        <p14:creationId xmlns:p14="http://schemas.microsoft.com/office/powerpoint/2010/main" val="23691416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D3E975A-A209-4213-8280-E8AC406F0FD7}" type="datetimeFigureOut">
              <a:rPr lang="ru-RU" smtClean="0"/>
              <a:t>09.09.2020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E90520EC-14FB-495C-A688-718FAEF3FBAC}" type="slidenum">
              <a:rPr lang="ru-RU" smtClean="0"/>
              <a:t>‹#›</a:t>
            </a:fld>
            <a:endParaRPr lang="ru-RU"/>
          </a:p>
        </p:txBody>
      </p:sp>
    </p:spTree>
    <p:extLst>
      <p:ext uri="{BB962C8B-B14F-4D97-AF65-F5344CB8AC3E}">
        <p14:creationId xmlns:p14="http://schemas.microsoft.com/office/powerpoint/2010/main" val="3098441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9D3E975A-A209-4213-8280-E8AC406F0FD7}" type="datetimeFigureOut">
              <a:rPr lang="ru-RU" smtClean="0"/>
              <a:t>09.09.2020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90520EC-14FB-495C-A688-718FAEF3FBAC}" type="slidenum">
              <a:rPr lang="ru-RU" smtClean="0"/>
              <a:t>‹#›</a:t>
            </a:fld>
            <a:endParaRPr lang="ru-RU"/>
          </a:p>
        </p:txBody>
      </p:sp>
    </p:spTree>
    <p:extLst>
      <p:ext uri="{BB962C8B-B14F-4D97-AF65-F5344CB8AC3E}">
        <p14:creationId xmlns:p14="http://schemas.microsoft.com/office/powerpoint/2010/main" val="37801179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9D3E975A-A209-4213-8280-E8AC406F0FD7}" type="datetimeFigureOut">
              <a:rPr lang="ru-RU" smtClean="0"/>
              <a:t>09.09.2020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90520EC-14FB-495C-A688-718FAEF3FBAC}" type="slidenum">
              <a:rPr lang="ru-RU" smtClean="0"/>
              <a:t>‹#›</a:t>
            </a:fld>
            <a:endParaRPr lang="ru-RU"/>
          </a:p>
        </p:txBody>
      </p:sp>
    </p:spTree>
    <p:extLst>
      <p:ext uri="{BB962C8B-B14F-4D97-AF65-F5344CB8AC3E}">
        <p14:creationId xmlns:p14="http://schemas.microsoft.com/office/powerpoint/2010/main" val="31524788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3E975A-A209-4213-8280-E8AC406F0FD7}" type="datetimeFigureOut">
              <a:rPr lang="ru-RU" smtClean="0"/>
              <a:t>09.09.2020</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0520EC-14FB-495C-A688-718FAEF3FBAC}" type="slidenum">
              <a:rPr lang="ru-RU" smtClean="0"/>
              <a:t>‹#›</a:t>
            </a:fld>
            <a:endParaRPr lang="ru-RU"/>
          </a:p>
        </p:txBody>
      </p:sp>
    </p:spTree>
    <p:extLst>
      <p:ext uri="{BB962C8B-B14F-4D97-AF65-F5344CB8AC3E}">
        <p14:creationId xmlns:p14="http://schemas.microsoft.com/office/powerpoint/2010/main" val="1302605233"/>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f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pPr algn="ctr"/>
            <a:r>
              <a:rPr lang="ru-RU" sz="9600" dirty="0" smtClean="0">
                <a:latin typeface="Times New Roman" panose="02020603050405020304" pitchFamily="18" charset="0"/>
                <a:cs typeface="Times New Roman" panose="02020603050405020304" pitchFamily="18" charset="0"/>
              </a:rPr>
              <a:t>Резисторы</a:t>
            </a:r>
            <a:endParaRPr lang="ru-RU" sz="9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206145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7545" y="218365"/>
            <a:ext cx="9130353" cy="6264322"/>
          </a:xfrm>
        </p:spPr>
        <p:txBody>
          <a:bodyPr>
            <a:normAutofit/>
          </a:bodyPr>
          <a:lstStyle/>
          <a:p>
            <a:pPr marL="0" indent="457200" algn="just">
              <a:spcBef>
                <a:spcPts val="0"/>
              </a:spcBef>
              <a:buNone/>
            </a:pPr>
            <a:r>
              <a:rPr lang="ru-RU" sz="3600" dirty="0">
                <a:solidFill>
                  <a:schemeClr val="accent2"/>
                </a:solidFill>
                <a:latin typeface="Times New Roman" panose="02020603050405020304" pitchFamily="18" charset="0"/>
                <a:cs typeface="Times New Roman" panose="02020603050405020304" pitchFamily="18" charset="0"/>
              </a:rPr>
              <a:t>Из всех резисторов, соединённых последовательно главную роль играет тот, у которого самое большое сопротивление. Именно он в значительной степени влияет на общее сопротивление.</a:t>
            </a:r>
          </a:p>
        </p:txBody>
      </p:sp>
    </p:spTree>
    <p:extLst>
      <p:ext uri="{BB962C8B-B14F-4D97-AF65-F5344CB8AC3E}">
        <p14:creationId xmlns:p14="http://schemas.microsoft.com/office/powerpoint/2010/main" val="2222126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13899" y="313899"/>
            <a:ext cx="8960103" cy="5727463"/>
          </a:xfrm>
        </p:spPr>
        <p:txBody>
          <a:bodyPr/>
          <a:lstStyle/>
          <a:p>
            <a:pPr marL="0" indent="0" algn="just">
              <a:spcBef>
                <a:spcPts val="0"/>
              </a:spcBef>
              <a:buNone/>
            </a:pPr>
            <a:r>
              <a:rPr lang="ru-RU" sz="3200" b="1" dirty="0">
                <a:solidFill>
                  <a:schemeClr val="accent2"/>
                </a:solidFill>
                <a:latin typeface="Times New Roman" panose="02020603050405020304" pitchFamily="18" charset="0"/>
                <a:cs typeface="Times New Roman" panose="02020603050405020304" pitchFamily="18" charset="0"/>
              </a:rPr>
              <a:t>Параллельное соединение резисторов.</a:t>
            </a:r>
          </a:p>
          <a:p>
            <a:pPr marL="0" indent="0" algn="just">
              <a:spcBef>
                <a:spcPts val="0"/>
              </a:spcBef>
              <a:buNone/>
            </a:pPr>
            <a:r>
              <a:rPr lang="ru-RU" sz="2800" dirty="0">
                <a:latin typeface="Times New Roman" panose="02020603050405020304" pitchFamily="18" charset="0"/>
                <a:cs typeface="Times New Roman" panose="02020603050405020304" pitchFamily="18" charset="0"/>
              </a:rPr>
              <a:t>Можно соединять резисторы и параллельно</a:t>
            </a:r>
            <a:r>
              <a:rPr lang="ru-RU" sz="2800" dirty="0" smtClean="0">
                <a:latin typeface="Times New Roman" panose="02020603050405020304" pitchFamily="18" charset="0"/>
                <a:cs typeface="Times New Roman" panose="02020603050405020304" pitchFamily="18" charset="0"/>
              </a:rPr>
              <a:t>:</a:t>
            </a:r>
          </a:p>
          <a:p>
            <a:pPr marL="0" indent="0" algn="just">
              <a:spcBef>
                <a:spcPts val="0"/>
              </a:spcBef>
              <a:buNone/>
            </a:pPr>
            <a:endParaRPr lang="ru-RU" sz="2800" dirty="0">
              <a:latin typeface="Times New Roman" panose="02020603050405020304" pitchFamily="18" charset="0"/>
              <a:cs typeface="Times New Roman" panose="02020603050405020304" pitchFamily="18" charset="0"/>
            </a:endParaRPr>
          </a:p>
          <a:p>
            <a:pPr marL="0" indent="0" algn="just">
              <a:spcBef>
                <a:spcPts val="0"/>
              </a:spcBef>
              <a:buNone/>
            </a:pPr>
            <a:endParaRPr lang="ru-RU" sz="2800" dirty="0" smtClean="0">
              <a:latin typeface="Times New Roman" panose="02020603050405020304" pitchFamily="18" charset="0"/>
              <a:cs typeface="Times New Roman" panose="02020603050405020304" pitchFamily="18" charset="0"/>
            </a:endParaRPr>
          </a:p>
          <a:p>
            <a:pPr marL="0" indent="0" algn="just">
              <a:spcBef>
                <a:spcPts val="0"/>
              </a:spcBef>
              <a:buNone/>
            </a:pPr>
            <a:endParaRPr lang="ru-RU" sz="2800" dirty="0">
              <a:latin typeface="Times New Roman" panose="02020603050405020304" pitchFamily="18" charset="0"/>
              <a:cs typeface="Times New Roman" panose="02020603050405020304" pitchFamily="18" charset="0"/>
            </a:endParaRPr>
          </a:p>
          <a:p>
            <a:pPr marL="0" indent="0" algn="just">
              <a:spcBef>
                <a:spcPts val="0"/>
              </a:spcBef>
              <a:buNone/>
            </a:pPr>
            <a:endParaRPr lang="ru-RU" sz="2800" dirty="0" smtClean="0">
              <a:latin typeface="Times New Roman" panose="02020603050405020304" pitchFamily="18" charset="0"/>
              <a:cs typeface="Times New Roman" panose="02020603050405020304" pitchFamily="18" charset="0"/>
            </a:endParaRPr>
          </a:p>
          <a:p>
            <a:pPr marL="0" indent="457200" algn="just">
              <a:spcBef>
                <a:spcPts val="0"/>
              </a:spcBef>
              <a:buNone/>
            </a:pPr>
            <a:r>
              <a:rPr lang="ru-RU" sz="2800" dirty="0">
                <a:latin typeface="Times New Roman" panose="02020603050405020304" pitchFamily="18" charset="0"/>
                <a:cs typeface="Times New Roman" panose="02020603050405020304" pitchFamily="18" charset="0"/>
              </a:rPr>
              <a:t>Принципиальная схема параллельного соединения выглядит следующим образом:</a:t>
            </a:r>
          </a:p>
          <a:p>
            <a:pPr marL="0" indent="457200" algn="just">
              <a:spcBef>
                <a:spcPts val="0"/>
              </a:spcBef>
              <a:buNone/>
            </a:pPr>
            <a:endParaRPr lang="ru-RU" dirty="0"/>
          </a:p>
        </p:txBody>
      </p:sp>
      <p:pic>
        <p:nvPicPr>
          <p:cNvPr id="4" name="Рисунок 3"/>
          <p:cNvPicPr>
            <a:picLocks noChangeAspect="1"/>
          </p:cNvPicPr>
          <p:nvPr/>
        </p:nvPicPr>
        <p:blipFill>
          <a:blip r:embed="rId2"/>
          <a:stretch>
            <a:fillRect/>
          </a:stretch>
        </p:blipFill>
        <p:spPr>
          <a:xfrm>
            <a:off x="7077961" y="1237003"/>
            <a:ext cx="2828925" cy="1343025"/>
          </a:xfrm>
          <a:prstGeom prst="rect">
            <a:avLst/>
          </a:prstGeom>
        </p:spPr>
      </p:pic>
      <p:pic>
        <p:nvPicPr>
          <p:cNvPr id="5" name="Рисунок 4"/>
          <p:cNvPicPr>
            <a:picLocks noChangeAspect="1"/>
          </p:cNvPicPr>
          <p:nvPr/>
        </p:nvPicPr>
        <p:blipFill>
          <a:blip r:embed="rId3"/>
          <a:stretch>
            <a:fillRect/>
          </a:stretch>
        </p:blipFill>
        <p:spPr>
          <a:xfrm>
            <a:off x="3794433" y="4084317"/>
            <a:ext cx="2931317" cy="1675038"/>
          </a:xfrm>
          <a:prstGeom prst="rect">
            <a:avLst/>
          </a:prstGeom>
        </p:spPr>
      </p:pic>
    </p:spTree>
    <p:extLst>
      <p:ext uri="{BB962C8B-B14F-4D97-AF65-F5344CB8AC3E}">
        <p14:creationId xmlns:p14="http://schemas.microsoft.com/office/powerpoint/2010/main" val="3817954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36728" y="204716"/>
            <a:ext cx="9526138" cy="6428095"/>
          </a:xfrm>
        </p:spPr>
        <p:txBody>
          <a:bodyPr>
            <a:normAutofit/>
          </a:bodyPr>
          <a:lstStyle/>
          <a:p>
            <a:pPr marL="0" indent="457200" algn="just">
              <a:spcBef>
                <a:spcPts val="0"/>
              </a:spcBef>
              <a:buNone/>
            </a:pPr>
            <a:r>
              <a:rPr lang="ru-RU" sz="2800" dirty="0">
                <a:latin typeface="Times New Roman" panose="02020603050405020304" pitchFamily="18" charset="0"/>
                <a:cs typeface="Times New Roman" panose="02020603050405020304" pitchFamily="18" charset="0"/>
              </a:rPr>
              <a:t>Для того чтобы подсчитать общее сопротивление нескольких параллельно соединённых резисторов понадобиться знание формулы. Выглядит она вот так:</a:t>
            </a:r>
          </a:p>
          <a:p>
            <a:pPr marL="0" indent="457200" algn="just">
              <a:spcBef>
                <a:spcPts val="0"/>
              </a:spcBef>
              <a:buNone/>
            </a:pPr>
            <a:r>
              <a:rPr lang="ru-RU" sz="2800" dirty="0" smtClean="0">
                <a:latin typeface="Times New Roman" panose="02020603050405020304" pitchFamily="18" charset="0"/>
                <a:cs typeface="Times New Roman" panose="02020603050405020304" pitchFamily="18" charset="0"/>
              </a:rPr>
              <a:t>Формула </a:t>
            </a:r>
            <a:r>
              <a:rPr lang="ru-RU" sz="2800" dirty="0">
                <a:latin typeface="Times New Roman" panose="02020603050405020304" pitchFamily="18" charset="0"/>
                <a:cs typeface="Times New Roman" panose="02020603050405020304" pitchFamily="18" charset="0"/>
              </a:rPr>
              <a:t>для расчёта сопротивления при параллельном </a:t>
            </a:r>
            <a:r>
              <a:rPr lang="ru-RU" sz="2800" dirty="0" smtClean="0">
                <a:latin typeface="Times New Roman" panose="02020603050405020304" pitchFamily="18" charset="0"/>
                <a:cs typeface="Times New Roman" panose="02020603050405020304" pitchFamily="18" charset="0"/>
              </a:rPr>
              <a:t>соединении:</a:t>
            </a:r>
          </a:p>
          <a:p>
            <a:pPr marL="0" indent="457200" algn="just">
              <a:spcBef>
                <a:spcPts val="0"/>
              </a:spcBef>
              <a:buNone/>
            </a:pPr>
            <a:endParaRPr lang="ru-RU" sz="2800" dirty="0">
              <a:latin typeface="Times New Roman" panose="02020603050405020304" pitchFamily="18" charset="0"/>
              <a:cs typeface="Times New Roman" panose="02020603050405020304" pitchFamily="18" charset="0"/>
            </a:endParaRPr>
          </a:p>
          <a:p>
            <a:pPr marL="0" indent="457200" algn="just">
              <a:spcBef>
                <a:spcPts val="0"/>
              </a:spcBef>
              <a:buNone/>
            </a:pPr>
            <a:endParaRPr lang="ru-RU" sz="2800" dirty="0" smtClean="0">
              <a:latin typeface="Times New Roman" panose="02020603050405020304" pitchFamily="18" charset="0"/>
              <a:cs typeface="Times New Roman" panose="02020603050405020304" pitchFamily="18" charset="0"/>
            </a:endParaRPr>
          </a:p>
          <a:p>
            <a:pPr marL="0" indent="457200" algn="just">
              <a:spcBef>
                <a:spcPts val="0"/>
              </a:spcBef>
              <a:buNone/>
            </a:pPr>
            <a:endParaRPr lang="ru-RU" sz="2800" dirty="0">
              <a:latin typeface="Times New Roman" panose="02020603050405020304" pitchFamily="18" charset="0"/>
              <a:cs typeface="Times New Roman" panose="02020603050405020304" pitchFamily="18" charset="0"/>
            </a:endParaRPr>
          </a:p>
          <a:p>
            <a:pPr marL="0" indent="457200" algn="just">
              <a:spcBef>
                <a:spcPts val="0"/>
              </a:spcBef>
              <a:buNone/>
            </a:pPr>
            <a:r>
              <a:rPr lang="ru-RU" sz="2800" dirty="0">
                <a:latin typeface="Times New Roman" panose="02020603050405020304" pitchFamily="18" charset="0"/>
                <a:cs typeface="Times New Roman" panose="02020603050405020304" pitchFamily="18" charset="0"/>
              </a:rPr>
              <a:t>Эту формулу можно существенно упростить, если применять </a:t>
            </a:r>
            <a:r>
              <a:rPr lang="ru-RU" sz="2800" u="sng" dirty="0">
                <a:latin typeface="Times New Roman" panose="02020603050405020304" pitchFamily="18" charset="0"/>
                <a:cs typeface="Times New Roman" panose="02020603050405020304" pitchFamily="18" charset="0"/>
              </a:rPr>
              <a:t>только два резистора</a:t>
            </a:r>
            <a:r>
              <a:rPr lang="ru-RU" sz="2800" dirty="0">
                <a:latin typeface="Times New Roman" panose="02020603050405020304" pitchFamily="18" charset="0"/>
                <a:cs typeface="Times New Roman" panose="02020603050405020304" pitchFamily="18" charset="0"/>
              </a:rPr>
              <a:t>. В таком случае формула примет вид:</a:t>
            </a:r>
            <a:endParaRPr lang="ru-RU" sz="2800" dirty="0" smtClean="0">
              <a:latin typeface="Times New Roman" panose="02020603050405020304" pitchFamily="18" charset="0"/>
              <a:cs typeface="Times New Roman" panose="02020603050405020304" pitchFamily="18" charset="0"/>
            </a:endParaRPr>
          </a:p>
          <a:p>
            <a:pPr marL="0" indent="457200" algn="just">
              <a:spcBef>
                <a:spcPts val="0"/>
              </a:spcBef>
              <a:buNone/>
            </a:pPr>
            <a:endParaRPr lang="ru-RU" sz="2800" dirty="0">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a:blip r:embed="rId2"/>
          <a:stretch>
            <a:fillRect/>
          </a:stretch>
        </p:blipFill>
        <p:spPr>
          <a:xfrm>
            <a:off x="3042143" y="2307892"/>
            <a:ext cx="4315307" cy="1110871"/>
          </a:xfrm>
          <a:prstGeom prst="rect">
            <a:avLst/>
          </a:prstGeom>
        </p:spPr>
      </p:pic>
      <p:pic>
        <p:nvPicPr>
          <p:cNvPr id="6" name="Рисунок 5"/>
          <p:cNvPicPr>
            <a:picLocks noChangeAspect="1"/>
          </p:cNvPicPr>
          <p:nvPr/>
        </p:nvPicPr>
        <p:blipFill>
          <a:blip r:embed="rId3"/>
          <a:stretch>
            <a:fillRect/>
          </a:stretch>
        </p:blipFill>
        <p:spPr>
          <a:xfrm>
            <a:off x="4012797" y="4947949"/>
            <a:ext cx="3090713" cy="1147979"/>
          </a:xfrm>
          <a:prstGeom prst="rect">
            <a:avLst/>
          </a:prstGeom>
        </p:spPr>
      </p:pic>
    </p:spTree>
    <p:extLst>
      <p:ext uri="{BB962C8B-B14F-4D97-AF65-F5344CB8AC3E}">
        <p14:creationId xmlns:p14="http://schemas.microsoft.com/office/powerpoint/2010/main" val="42029874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91069" y="122829"/>
            <a:ext cx="9389659" cy="6496334"/>
          </a:xfrm>
        </p:spPr>
        <p:txBody>
          <a:bodyPr>
            <a:normAutofit/>
          </a:bodyPr>
          <a:lstStyle/>
          <a:p>
            <a:pPr marL="0" indent="457200" algn="just">
              <a:spcBef>
                <a:spcPts val="0"/>
              </a:spcBef>
              <a:buNone/>
            </a:pPr>
            <a:r>
              <a:rPr lang="ru-RU" sz="2800" dirty="0">
                <a:latin typeface="Times New Roman" panose="02020603050405020304" pitchFamily="18" charset="0"/>
                <a:cs typeface="Times New Roman" panose="02020603050405020304" pitchFamily="18" charset="0"/>
              </a:rPr>
              <a:t>Есть несколько простых правил, позволяющих без предварительного расчёта узнать, каково должно быть сопротивление двух резисторов, чтобы при их параллельном соединении </a:t>
            </a:r>
            <a:r>
              <a:rPr lang="ru-RU" sz="2800" dirty="0" smtClean="0">
                <a:latin typeface="Times New Roman" panose="02020603050405020304" pitchFamily="18" charset="0"/>
                <a:cs typeface="Times New Roman" panose="02020603050405020304" pitchFamily="18" charset="0"/>
              </a:rPr>
              <a:t>получить </a:t>
            </a:r>
            <a:r>
              <a:rPr lang="ru-RU" sz="2800" dirty="0">
                <a:latin typeface="Times New Roman" panose="02020603050405020304" pitchFamily="18" charset="0"/>
                <a:cs typeface="Times New Roman" panose="02020603050405020304" pitchFamily="18" charset="0"/>
              </a:rPr>
              <a:t>то, которое требуется</a:t>
            </a:r>
            <a:r>
              <a:rPr lang="ru-RU" sz="2800" dirty="0" smtClean="0">
                <a:latin typeface="Times New Roman" panose="02020603050405020304" pitchFamily="18" charset="0"/>
                <a:cs typeface="Times New Roman" panose="02020603050405020304" pitchFamily="18" charset="0"/>
              </a:rPr>
              <a:t>.</a:t>
            </a:r>
          </a:p>
          <a:p>
            <a:pPr marL="0" indent="457200" algn="just">
              <a:spcBef>
                <a:spcPts val="0"/>
              </a:spcBef>
              <a:buNone/>
            </a:pPr>
            <a:r>
              <a:rPr lang="ru-RU" sz="3200" dirty="0">
                <a:solidFill>
                  <a:schemeClr val="accent2"/>
                </a:solidFill>
                <a:latin typeface="Times New Roman" panose="02020603050405020304" pitchFamily="18" charset="0"/>
                <a:cs typeface="Times New Roman" panose="02020603050405020304" pitchFamily="18" charset="0"/>
              </a:rPr>
              <a:t>Если параллельно соединены два резистора с одинаковым сопротивлением, то общее сопротивление этих резисторов будет ровно в два раза меньше, чем сопротивление каждого из резисторов, входящих в эту </a:t>
            </a:r>
            <a:r>
              <a:rPr lang="ru-RU" sz="3200" dirty="0" smtClean="0">
                <a:solidFill>
                  <a:schemeClr val="accent2"/>
                </a:solidFill>
                <a:latin typeface="Times New Roman" panose="02020603050405020304" pitchFamily="18" charset="0"/>
                <a:cs typeface="Times New Roman" panose="02020603050405020304" pitchFamily="18" charset="0"/>
              </a:rPr>
              <a:t>цепочку.</a:t>
            </a:r>
          </a:p>
          <a:p>
            <a:pPr marL="0" indent="457200" algn="just">
              <a:spcBef>
                <a:spcPts val="0"/>
              </a:spcBef>
              <a:buNone/>
            </a:pPr>
            <a:endParaRPr lang="ru-RU" sz="3200" dirty="0">
              <a:solidFill>
                <a:schemeClr val="accent2"/>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304061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72955" y="272955"/>
            <a:ext cx="9294126" cy="6264323"/>
          </a:xfrm>
        </p:spPr>
        <p:txBody>
          <a:bodyPr>
            <a:normAutofit/>
          </a:bodyPr>
          <a:lstStyle/>
          <a:p>
            <a:pPr marL="0" indent="457200" algn="just">
              <a:spcBef>
                <a:spcPts val="0"/>
              </a:spcBef>
              <a:buNone/>
            </a:pPr>
            <a:r>
              <a:rPr lang="ru-RU" sz="3200" dirty="0">
                <a:solidFill>
                  <a:schemeClr val="accent2"/>
                </a:solidFill>
                <a:latin typeface="Times New Roman" panose="02020603050405020304" pitchFamily="18" charset="0"/>
                <a:cs typeface="Times New Roman" panose="02020603050405020304" pitchFamily="18" charset="0"/>
              </a:rPr>
              <a:t>При параллельном соединении резисторов общее сопротивление цепи будет меньше наименьшего сопротивления, входящего в </a:t>
            </a:r>
            <a:r>
              <a:rPr lang="ru-RU" sz="3200">
                <a:solidFill>
                  <a:schemeClr val="accent2"/>
                </a:solidFill>
                <a:latin typeface="Times New Roman" panose="02020603050405020304" pitchFamily="18" charset="0"/>
                <a:cs typeface="Times New Roman" panose="02020603050405020304" pitchFamily="18" charset="0"/>
              </a:rPr>
              <a:t>эту </a:t>
            </a:r>
            <a:r>
              <a:rPr lang="ru-RU" sz="3200" smtClean="0">
                <a:solidFill>
                  <a:schemeClr val="accent2"/>
                </a:solidFill>
                <a:latin typeface="Times New Roman" panose="02020603050405020304" pitchFamily="18" charset="0"/>
                <a:cs typeface="Times New Roman" panose="02020603050405020304" pitchFamily="18" charset="0"/>
              </a:rPr>
              <a:t>цепь.</a:t>
            </a:r>
          </a:p>
          <a:p>
            <a:pPr marL="0" indent="457200" algn="just">
              <a:spcBef>
                <a:spcPts val="0"/>
              </a:spcBef>
              <a:buNone/>
            </a:pPr>
            <a:endParaRPr lang="ru-RU" sz="3200" dirty="0">
              <a:solidFill>
                <a:schemeClr val="accent2"/>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210614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38200" y="147782"/>
            <a:ext cx="10515600" cy="6029181"/>
          </a:xfrm>
        </p:spPr>
        <p:txBody>
          <a:bodyPr/>
          <a:lstStyle/>
          <a:p>
            <a:pPr marL="0" indent="0">
              <a:buNone/>
            </a:pPr>
            <a:r>
              <a:rPr lang="ru-RU" dirty="0" smtClean="0">
                <a:solidFill>
                  <a:srgbClr val="FF0000"/>
                </a:solidFill>
              </a:rPr>
              <a:t>	</a:t>
            </a:r>
          </a:p>
          <a:p>
            <a:pPr marL="0" indent="0">
              <a:buNone/>
            </a:pPr>
            <a:r>
              <a:rPr lang="ru-RU" dirty="0">
                <a:solidFill>
                  <a:srgbClr val="FF0000"/>
                </a:solidFill>
              </a:rPr>
              <a:t>	</a:t>
            </a:r>
            <a:r>
              <a:rPr lang="ru-RU" dirty="0" smtClean="0">
                <a:solidFill>
                  <a:srgbClr val="FF0000"/>
                </a:solidFill>
              </a:rPr>
              <a:t>Рези́стор </a:t>
            </a:r>
            <a:r>
              <a:rPr lang="ru-RU" dirty="0">
                <a:solidFill>
                  <a:srgbClr val="FF0000"/>
                </a:solidFill>
              </a:rPr>
              <a:t>(англ. </a:t>
            </a:r>
            <a:r>
              <a:rPr lang="ru-RU" dirty="0" err="1">
                <a:solidFill>
                  <a:srgbClr val="FF0000"/>
                </a:solidFill>
              </a:rPr>
              <a:t>resistor</a:t>
            </a:r>
            <a:r>
              <a:rPr lang="ru-RU" dirty="0">
                <a:solidFill>
                  <a:srgbClr val="FF0000"/>
                </a:solidFill>
              </a:rPr>
              <a:t>, от лат. </a:t>
            </a:r>
            <a:r>
              <a:rPr lang="ru-RU" dirty="0" err="1">
                <a:solidFill>
                  <a:srgbClr val="FF0000"/>
                </a:solidFill>
              </a:rPr>
              <a:t>resisto</a:t>
            </a:r>
            <a:r>
              <a:rPr lang="ru-RU" dirty="0">
                <a:solidFill>
                  <a:srgbClr val="FF0000"/>
                </a:solidFill>
              </a:rPr>
              <a:t> — сопротивляюсь) — пассивный элемент электрических цепей, обладающий определённым или переменным значением электрического </a:t>
            </a:r>
            <a:r>
              <a:rPr lang="ru-RU" dirty="0" smtClean="0">
                <a:solidFill>
                  <a:srgbClr val="FF0000"/>
                </a:solidFill>
              </a:rPr>
              <a:t>сопротивления, </a:t>
            </a:r>
            <a:r>
              <a:rPr lang="ru-RU" dirty="0">
                <a:solidFill>
                  <a:srgbClr val="FF0000"/>
                </a:solidFill>
              </a:rPr>
              <a:t>предназначенный для линейного преобразования силы тока в напряжение и напряжения в силу тока, ограничения тока, поглощения электрической энергии и </a:t>
            </a:r>
            <a:r>
              <a:rPr lang="ru-RU" dirty="0" smtClean="0">
                <a:solidFill>
                  <a:srgbClr val="FF0000"/>
                </a:solidFill>
              </a:rPr>
              <a:t>др. </a:t>
            </a:r>
            <a:r>
              <a:rPr lang="ru-RU" dirty="0">
                <a:solidFill>
                  <a:srgbClr val="FF0000"/>
                </a:solidFill>
              </a:rPr>
              <a:t>Весьма широко используемый компонент практически всех электрических и электронных устройств</a:t>
            </a:r>
          </a:p>
        </p:txBody>
      </p:sp>
    </p:spTree>
    <p:extLst>
      <p:ext uri="{BB962C8B-B14F-4D97-AF65-F5344CB8AC3E}">
        <p14:creationId xmlns:p14="http://schemas.microsoft.com/office/powerpoint/2010/main" val="13500668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45659" y="259307"/>
            <a:ext cx="11558413" cy="6387153"/>
          </a:xfrm>
        </p:spPr>
        <p:txBody>
          <a:bodyPr>
            <a:normAutofit/>
          </a:bodyPr>
          <a:lstStyle/>
          <a:p>
            <a:pPr marL="0" indent="457200" algn="just">
              <a:spcBef>
                <a:spcPts val="0"/>
              </a:spcBef>
              <a:buNone/>
            </a:pPr>
            <a:r>
              <a:rPr lang="ru-RU" sz="2800" dirty="0">
                <a:solidFill>
                  <a:schemeClr val="tx1"/>
                </a:solidFill>
                <a:latin typeface="Times New Roman" panose="02020603050405020304" pitchFamily="18" charset="0"/>
                <a:cs typeface="Times New Roman" panose="02020603050405020304" pitchFamily="18" charset="0"/>
              </a:rPr>
              <a:t>Резистор служит для ограничения тока в электрической цепи, создания падений напряжения на отдельных участках цепи, разделения пульсирующего тока на составляющие. Другое название резисторов – сопротивления. По сути, это просто игра слов, так как в переводе с английского  </a:t>
            </a:r>
            <a:r>
              <a:rPr lang="ru-RU" sz="2800" dirty="0" err="1">
                <a:solidFill>
                  <a:schemeClr val="tx1"/>
                </a:solidFill>
                <a:latin typeface="Times New Roman" panose="02020603050405020304" pitchFamily="18" charset="0"/>
                <a:cs typeface="Times New Roman" panose="02020603050405020304" pitchFamily="18" charset="0"/>
              </a:rPr>
              <a:t>resistance</a:t>
            </a:r>
            <a:r>
              <a:rPr lang="ru-RU" sz="2800" dirty="0">
                <a:solidFill>
                  <a:schemeClr val="tx1"/>
                </a:solidFill>
                <a:latin typeface="Times New Roman" panose="02020603050405020304" pitchFamily="18" charset="0"/>
                <a:cs typeface="Times New Roman" panose="02020603050405020304" pitchFamily="18" charset="0"/>
              </a:rPr>
              <a:t> – сопротивление</a:t>
            </a:r>
            <a:r>
              <a:rPr lang="ru-RU" sz="2800" dirty="0" smtClean="0">
                <a:solidFill>
                  <a:schemeClr val="tx1"/>
                </a:solidFill>
                <a:latin typeface="Times New Roman" panose="02020603050405020304" pitchFamily="18" charset="0"/>
                <a:cs typeface="Times New Roman" panose="02020603050405020304" pitchFamily="18" charset="0"/>
              </a:rPr>
              <a:t>.</a:t>
            </a:r>
          </a:p>
          <a:p>
            <a:pPr marL="0" indent="457200" algn="just">
              <a:spcBef>
                <a:spcPts val="0"/>
              </a:spcBef>
              <a:buNone/>
            </a:pPr>
            <a:r>
              <a:rPr lang="ru-RU" sz="2800" dirty="0">
                <a:solidFill>
                  <a:schemeClr val="tx1"/>
                </a:solidFill>
                <a:latin typeface="Times New Roman" panose="02020603050405020304" pitchFamily="18" charset="0"/>
                <a:cs typeface="Times New Roman" panose="02020603050405020304" pitchFamily="18" charset="0"/>
              </a:rPr>
              <a:t>На принципиальной схеме резистор обозначен прямоугольником с двумя выводами. </a:t>
            </a:r>
            <a:r>
              <a:rPr lang="ru-RU" sz="2800" dirty="0" smtClean="0">
                <a:solidFill>
                  <a:schemeClr val="tx1"/>
                </a:solidFill>
                <a:latin typeface="Times New Roman" panose="02020603050405020304" pitchFamily="18" charset="0"/>
                <a:cs typeface="Times New Roman" panose="02020603050405020304" pitchFamily="18" charset="0"/>
              </a:rPr>
              <a:t>Рядом </a:t>
            </a:r>
            <a:r>
              <a:rPr lang="ru-RU" sz="2800" dirty="0">
                <a:solidFill>
                  <a:schemeClr val="tx1"/>
                </a:solidFill>
                <a:latin typeface="Times New Roman" panose="02020603050405020304" pitchFamily="18" charset="0"/>
                <a:cs typeface="Times New Roman" panose="02020603050405020304" pitchFamily="18" charset="0"/>
              </a:rPr>
              <a:t>с условным обозначением указывается тип элемента (</a:t>
            </a:r>
            <a:r>
              <a:rPr lang="ru-RU" sz="2800" b="1" dirty="0">
                <a:solidFill>
                  <a:schemeClr val="tx1"/>
                </a:solidFill>
                <a:latin typeface="Times New Roman" panose="02020603050405020304" pitchFamily="18" charset="0"/>
                <a:cs typeface="Times New Roman" panose="02020603050405020304" pitchFamily="18" charset="0"/>
              </a:rPr>
              <a:t>R</a:t>
            </a:r>
            <a:r>
              <a:rPr lang="ru-RU" sz="2800" dirty="0">
                <a:solidFill>
                  <a:schemeClr val="tx1"/>
                </a:solidFill>
                <a:latin typeface="Times New Roman" panose="02020603050405020304" pitchFamily="18" charset="0"/>
                <a:cs typeface="Times New Roman" panose="02020603050405020304" pitchFamily="18" charset="0"/>
              </a:rPr>
              <a:t>) и порядковый номер (</a:t>
            </a:r>
            <a:r>
              <a:rPr lang="ru-RU" sz="2800" b="1" dirty="0">
                <a:solidFill>
                  <a:schemeClr val="tx1"/>
                </a:solidFill>
                <a:latin typeface="Times New Roman" panose="02020603050405020304" pitchFamily="18" charset="0"/>
                <a:cs typeface="Times New Roman" panose="02020603050405020304" pitchFamily="18" charset="0"/>
              </a:rPr>
              <a:t>R1</a:t>
            </a:r>
            <a:r>
              <a:rPr lang="ru-RU" sz="2800" dirty="0">
                <a:solidFill>
                  <a:schemeClr val="tx1"/>
                </a:solidFill>
                <a:latin typeface="Times New Roman" panose="02020603050405020304" pitchFamily="18" charset="0"/>
                <a:cs typeface="Times New Roman" panose="02020603050405020304" pitchFamily="18" charset="0"/>
              </a:rPr>
              <a:t>). Здесь же указан номинал сопротивления в Омах, если написана только цифра, или, к примеру, так 10 к. Это резистор на 10 </a:t>
            </a:r>
            <a:r>
              <a:rPr lang="ru-RU" sz="2800" dirty="0" err="1">
                <a:solidFill>
                  <a:schemeClr val="tx1"/>
                </a:solidFill>
                <a:latin typeface="Times New Roman" panose="02020603050405020304" pitchFamily="18" charset="0"/>
                <a:cs typeface="Times New Roman" panose="02020603050405020304" pitchFamily="18" charset="0"/>
              </a:rPr>
              <a:t>килоОм</a:t>
            </a:r>
            <a:r>
              <a:rPr lang="ru-RU" sz="2800" dirty="0">
                <a:solidFill>
                  <a:schemeClr val="tx1"/>
                </a:solidFill>
                <a:latin typeface="Times New Roman" panose="02020603050405020304" pitchFamily="18" charset="0"/>
                <a:cs typeface="Times New Roman" panose="02020603050405020304" pitchFamily="18" charset="0"/>
              </a:rPr>
              <a:t> (</a:t>
            </a:r>
            <a:r>
              <a:rPr lang="ru-RU" sz="2800" dirty="0" smtClean="0">
                <a:solidFill>
                  <a:schemeClr val="tx1"/>
                </a:solidFill>
                <a:latin typeface="Times New Roman" panose="02020603050405020304" pitchFamily="18" charset="0"/>
                <a:cs typeface="Times New Roman" panose="02020603050405020304" pitchFamily="18" charset="0"/>
              </a:rPr>
              <a:t>10кОм </a:t>
            </a:r>
            <a:r>
              <a:rPr lang="ru-RU" sz="2800" dirty="0">
                <a:solidFill>
                  <a:schemeClr val="tx1"/>
                </a:solidFill>
                <a:latin typeface="Times New Roman" panose="02020603050405020304" pitchFamily="18" charset="0"/>
                <a:cs typeface="Times New Roman" panose="02020603050405020304" pitchFamily="18" charset="0"/>
              </a:rPr>
              <a:t>- 10 000 Ом</a:t>
            </a:r>
            <a:r>
              <a:rPr lang="ru-RU" sz="2800" dirty="0" smtClean="0">
                <a:solidFill>
                  <a:schemeClr val="tx1"/>
                </a:solidFill>
                <a:latin typeface="Times New Roman" panose="02020603050405020304" pitchFamily="18" charset="0"/>
                <a:cs typeface="Times New Roman" panose="02020603050405020304" pitchFamily="18" charset="0"/>
              </a:rPr>
              <a:t>).</a:t>
            </a:r>
          </a:p>
          <a:p>
            <a:pPr marL="0" indent="457200" algn="just">
              <a:spcBef>
                <a:spcPts val="0"/>
              </a:spcBef>
              <a:buNone/>
            </a:pPr>
            <a:endParaRPr lang="ru-RU" sz="2800" dirty="0">
              <a:solidFill>
                <a:schemeClr val="tx1"/>
              </a:solidFill>
              <a:latin typeface="Times New Roman" panose="02020603050405020304" pitchFamily="18" charset="0"/>
              <a:cs typeface="Times New Roman" panose="02020603050405020304" pitchFamily="18" charset="0"/>
            </a:endParaRPr>
          </a:p>
        </p:txBody>
      </p:sp>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2655" y="4641705"/>
            <a:ext cx="7308273" cy="1716814"/>
          </a:xfrm>
          <a:prstGeom prst="rect">
            <a:avLst/>
          </a:prstGeom>
        </p:spPr>
      </p:pic>
    </p:spTree>
    <p:extLst>
      <p:ext uri="{BB962C8B-B14F-4D97-AF65-F5344CB8AC3E}">
        <p14:creationId xmlns:p14="http://schemas.microsoft.com/office/powerpoint/2010/main" val="33871077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18363" y="232012"/>
            <a:ext cx="11447163" cy="6387151"/>
          </a:xfrm>
        </p:spPr>
        <p:txBody>
          <a:bodyPr>
            <a:normAutofit/>
          </a:bodyPr>
          <a:lstStyle/>
          <a:p>
            <a:pPr marL="0" indent="457200" algn="just">
              <a:spcBef>
                <a:spcPts val="0"/>
              </a:spcBef>
              <a:buNone/>
            </a:pPr>
            <a:r>
              <a:rPr lang="ru-RU" sz="2800" dirty="0">
                <a:latin typeface="Times New Roman" panose="02020603050405020304" pitchFamily="18" charset="0"/>
                <a:cs typeface="Times New Roman" panose="02020603050405020304" pitchFamily="18" charset="0"/>
              </a:rPr>
              <a:t>Основные параметры резисторов.</a:t>
            </a:r>
          </a:p>
          <a:p>
            <a:pPr marL="0" indent="457200" algn="just">
              <a:spcBef>
                <a:spcPts val="0"/>
              </a:spcBef>
              <a:buNone/>
            </a:pPr>
            <a:endParaRPr lang="ru-RU" sz="2800" dirty="0">
              <a:latin typeface="Times New Roman" panose="02020603050405020304" pitchFamily="18" charset="0"/>
              <a:cs typeface="Times New Roman" panose="02020603050405020304" pitchFamily="18" charset="0"/>
            </a:endParaRPr>
          </a:p>
          <a:p>
            <a:pPr marL="0" indent="457200" algn="just">
              <a:spcBef>
                <a:spcPts val="0"/>
              </a:spcBef>
              <a:buNone/>
            </a:pPr>
            <a:r>
              <a:rPr lang="ru-RU" sz="3600" i="1" dirty="0">
                <a:solidFill>
                  <a:schemeClr val="accent2"/>
                </a:solidFill>
                <a:latin typeface="Times New Roman" panose="02020603050405020304" pitchFamily="18" charset="0"/>
                <a:cs typeface="Times New Roman" panose="02020603050405020304" pitchFamily="18" charset="0"/>
              </a:rPr>
              <a:t>Номинальное сопротивление</a:t>
            </a:r>
            <a:r>
              <a:rPr lang="ru-RU" sz="3600" i="1" dirty="0" smtClean="0">
                <a:solidFill>
                  <a:schemeClr val="accent2"/>
                </a:solidFill>
                <a:latin typeface="Times New Roman" panose="02020603050405020304" pitchFamily="18" charset="0"/>
                <a:cs typeface="Times New Roman" panose="02020603050405020304" pitchFamily="18" charset="0"/>
              </a:rPr>
              <a:t>.</a:t>
            </a:r>
            <a:endParaRPr lang="ru-RU" sz="2800" dirty="0">
              <a:latin typeface="Times New Roman" panose="02020603050405020304" pitchFamily="18" charset="0"/>
              <a:cs typeface="Times New Roman" panose="02020603050405020304" pitchFamily="18" charset="0"/>
            </a:endParaRPr>
          </a:p>
          <a:p>
            <a:pPr marL="0" indent="457200" algn="just">
              <a:spcBef>
                <a:spcPts val="0"/>
              </a:spcBef>
              <a:buNone/>
            </a:pPr>
            <a:r>
              <a:rPr lang="ru-RU" sz="2800" dirty="0">
                <a:latin typeface="Times New Roman" panose="02020603050405020304" pitchFamily="18" charset="0"/>
                <a:cs typeface="Times New Roman" panose="02020603050405020304" pitchFamily="18" charset="0"/>
              </a:rPr>
              <a:t>Это заводское значение сопротивления конкретного прибора, измеряется это значение в Омах (производные </a:t>
            </a:r>
            <a:r>
              <a:rPr lang="ru-RU" sz="2800" dirty="0" err="1">
                <a:latin typeface="Times New Roman" panose="02020603050405020304" pitchFamily="18" charset="0"/>
                <a:cs typeface="Times New Roman" panose="02020603050405020304" pitchFamily="18" charset="0"/>
              </a:rPr>
              <a:t>килоОм</a:t>
            </a:r>
            <a:r>
              <a:rPr lang="ru-RU" sz="2800" dirty="0">
                <a:latin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cs typeface="Times New Roman" panose="02020603050405020304" pitchFamily="18" charset="0"/>
              </a:rPr>
              <a:t>мегаОм</a:t>
            </a:r>
            <a:r>
              <a:rPr lang="ru-RU" sz="2800" dirty="0">
                <a:latin typeface="Times New Roman" panose="02020603050405020304" pitchFamily="18" charset="0"/>
                <a:cs typeface="Times New Roman" panose="02020603050405020304" pitchFamily="18" charset="0"/>
              </a:rPr>
              <a:t>). Диапазон сопротивлений простирается от долей Ома (0,01 – 0,1 Ом) до сотен и тысяч </a:t>
            </a:r>
            <a:r>
              <a:rPr lang="ru-RU" sz="2800" dirty="0" err="1">
                <a:latin typeface="Times New Roman" panose="02020603050405020304" pitchFamily="18" charset="0"/>
                <a:cs typeface="Times New Roman" panose="02020603050405020304" pitchFamily="18" charset="0"/>
              </a:rPr>
              <a:t>килоОм</a:t>
            </a:r>
            <a:r>
              <a:rPr lang="ru-RU" sz="2800" dirty="0">
                <a:latin typeface="Times New Roman" panose="02020603050405020304" pitchFamily="18" charset="0"/>
                <a:cs typeface="Times New Roman" panose="02020603050405020304" pitchFamily="18" charset="0"/>
              </a:rPr>
              <a:t> (100 кОм – 1МОм). Для каждой электронной цепи необходимы свои наборы номиналов сопротивлений. Поэтому разброс </a:t>
            </a:r>
            <a:r>
              <a:rPr lang="ru-RU" sz="2800" dirty="0" smtClean="0">
                <a:latin typeface="Times New Roman" panose="02020603050405020304" pitchFamily="18" charset="0"/>
                <a:cs typeface="Times New Roman" panose="02020603050405020304" pitchFamily="18" charset="0"/>
              </a:rPr>
              <a:t>значений </a:t>
            </a:r>
            <a:r>
              <a:rPr lang="ru-RU" sz="2800" dirty="0">
                <a:latin typeface="Times New Roman" panose="02020603050405020304" pitchFamily="18" charset="0"/>
                <a:cs typeface="Times New Roman" panose="02020603050405020304" pitchFamily="18" charset="0"/>
              </a:rPr>
              <a:t>номинальных сопротивлений столь велик</a:t>
            </a:r>
            <a:r>
              <a:rPr lang="ru-RU" sz="2800" dirty="0" smtClean="0">
                <a:latin typeface="Times New Roman" panose="02020603050405020304" pitchFamily="18" charset="0"/>
                <a:cs typeface="Times New Roman" panose="02020603050405020304" pitchFamily="18" charset="0"/>
              </a:rPr>
              <a:t>.</a:t>
            </a:r>
            <a:r>
              <a:rPr lang="ru-RU" b="1" dirty="0"/>
              <a:t> </a:t>
            </a:r>
            <a:endParaRPr lang="ru-RU" b="1" dirty="0" smtClean="0"/>
          </a:p>
          <a:p>
            <a:pPr marL="0" indent="457200" algn="just">
              <a:spcBef>
                <a:spcPts val="0"/>
              </a:spcBef>
              <a:buNone/>
            </a:pPr>
            <a:endParaRPr lang="ru-RU" b="1" dirty="0"/>
          </a:p>
          <a:p>
            <a:pPr marL="0" indent="457200" algn="just">
              <a:spcBef>
                <a:spcPts val="0"/>
              </a:spcBef>
              <a:buNone/>
            </a:pPr>
            <a:r>
              <a:rPr lang="ru-RU" b="1" dirty="0" smtClean="0">
                <a:solidFill>
                  <a:srgbClr val="FF0000"/>
                </a:solidFill>
              </a:rPr>
              <a:t>Ом </a:t>
            </a:r>
            <a:r>
              <a:rPr lang="ru-RU" b="1" dirty="0">
                <a:solidFill>
                  <a:srgbClr val="FF0000"/>
                </a:solidFill>
              </a:rPr>
              <a:t>равен</a:t>
            </a:r>
            <a:r>
              <a:rPr lang="ru-RU" dirty="0">
                <a:solidFill>
                  <a:srgbClr val="FF0000"/>
                </a:solidFill>
              </a:rPr>
              <a:t> электрическому сопротивлению участка электрической цепи, между концами которого протекает постоянный электрический ток силой </a:t>
            </a:r>
            <a:r>
              <a:rPr lang="ru-RU" b="1" dirty="0">
                <a:solidFill>
                  <a:srgbClr val="FF0000"/>
                </a:solidFill>
              </a:rPr>
              <a:t>1</a:t>
            </a:r>
            <a:r>
              <a:rPr lang="ru-RU" dirty="0">
                <a:solidFill>
                  <a:srgbClr val="FF0000"/>
                </a:solidFill>
              </a:rPr>
              <a:t> ампер при напряжении на концах цепи </a:t>
            </a:r>
            <a:r>
              <a:rPr lang="ru-RU" b="1" dirty="0">
                <a:solidFill>
                  <a:srgbClr val="FF0000"/>
                </a:solidFill>
              </a:rPr>
              <a:t>1</a:t>
            </a:r>
            <a:r>
              <a:rPr lang="ru-RU" dirty="0">
                <a:solidFill>
                  <a:srgbClr val="FF0000"/>
                </a:solidFill>
              </a:rPr>
              <a:t> вольт. Единица названа в честь немецкого учёного Георга Симона Ома.</a:t>
            </a:r>
            <a:endParaRPr lang="ru-RU" sz="2800" dirty="0" smtClean="0">
              <a:solidFill>
                <a:srgbClr val="FF0000"/>
              </a:solidFill>
              <a:latin typeface="Times New Roman" panose="02020603050405020304" pitchFamily="18" charset="0"/>
              <a:cs typeface="Times New Roman" panose="02020603050405020304" pitchFamily="18" charset="0"/>
            </a:endParaRPr>
          </a:p>
          <a:p>
            <a:pPr marL="0" indent="457200" algn="just">
              <a:spcBef>
                <a:spcPts val="0"/>
              </a:spcBef>
              <a:buNone/>
            </a:pP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673987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50124" y="272955"/>
            <a:ext cx="11376857" cy="6585045"/>
          </a:xfrm>
        </p:spPr>
        <p:txBody>
          <a:bodyPr>
            <a:normAutofit/>
          </a:bodyPr>
          <a:lstStyle/>
          <a:p>
            <a:pPr marL="0" indent="457200" algn="just">
              <a:spcBef>
                <a:spcPts val="0"/>
              </a:spcBef>
              <a:buNone/>
            </a:pPr>
            <a:r>
              <a:rPr lang="ru-RU" sz="4000" b="1" i="1" dirty="0">
                <a:solidFill>
                  <a:schemeClr val="accent2"/>
                </a:solidFill>
                <a:latin typeface="Times New Roman" panose="02020603050405020304" pitchFamily="18" charset="0"/>
                <a:cs typeface="Times New Roman" panose="02020603050405020304" pitchFamily="18" charset="0"/>
              </a:rPr>
              <a:t>Рассеиваемая мощность.</a:t>
            </a:r>
            <a:r>
              <a:rPr lang="ru-RU" sz="4000" dirty="0">
                <a:solidFill>
                  <a:schemeClr val="accent2"/>
                </a:solidFill>
                <a:latin typeface="Times New Roman" panose="02020603050405020304" pitchFamily="18" charset="0"/>
                <a:cs typeface="Times New Roman" panose="02020603050405020304" pitchFamily="18" charset="0"/>
              </a:rPr>
              <a:t> </a:t>
            </a:r>
            <a:endParaRPr lang="ru-RU" sz="4000" dirty="0" smtClean="0">
              <a:solidFill>
                <a:schemeClr val="accent2"/>
              </a:solidFill>
              <a:latin typeface="Times New Roman" panose="02020603050405020304" pitchFamily="18" charset="0"/>
              <a:cs typeface="Times New Roman" panose="02020603050405020304" pitchFamily="18" charset="0"/>
            </a:endParaRPr>
          </a:p>
          <a:p>
            <a:pPr marL="0" indent="457200" algn="just">
              <a:spcBef>
                <a:spcPts val="0"/>
              </a:spcBef>
              <a:buNone/>
            </a:pPr>
            <a:r>
              <a:rPr lang="ru-RU" sz="2800" dirty="0" smtClean="0">
                <a:latin typeface="Times New Roman" panose="02020603050405020304" pitchFamily="18" charset="0"/>
                <a:cs typeface="Times New Roman" panose="02020603050405020304" pitchFamily="18" charset="0"/>
              </a:rPr>
              <a:t>При </a:t>
            </a:r>
            <a:r>
              <a:rPr lang="ru-RU" sz="2800" dirty="0">
                <a:latin typeface="Times New Roman" panose="02020603050405020304" pitchFamily="18" charset="0"/>
                <a:cs typeface="Times New Roman" panose="02020603050405020304" pitchFamily="18" charset="0"/>
              </a:rPr>
              <a:t>прохождении электрического тока через резистор происходит его нагрев. Если пропускать через резистор ток, превышающий заданное значение, то токопроводящее покрытие разогреется настолько, что резистор сгорит. Поэтому существует разделение резисторов по максимальной мощности.</a:t>
            </a:r>
          </a:p>
          <a:p>
            <a:pPr marL="0" indent="457200" algn="just">
              <a:spcBef>
                <a:spcPts val="0"/>
              </a:spcBef>
              <a:buNone/>
            </a:pPr>
            <a:r>
              <a:rPr lang="ru-RU" sz="2800" dirty="0">
                <a:latin typeface="Times New Roman" panose="02020603050405020304" pitchFamily="18" charset="0"/>
                <a:cs typeface="Times New Roman" panose="02020603050405020304" pitchFamily="18" charset="0"/>
              </a:rPr>
              <a:t>На принципиальном обозначении резистора внутри прямоугольника мощность обозначается наклонной, вертикальной или горизонтальной чертой. На рисунке обозначено соответствие принципиального графического обозначения и мощности резистора.</a:t>
            </a:r>
          </a:p>
          <a:p>
            <a:pPr marL="0" indent="457200" algn="just">
              <a:spcBef>
                <a:spcPts val="0"/>
              </a:spcBef>
              <a:buNone/>
            </a:pP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560575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7421" y="232012"/>
            <a:ext cx="11723634" cy="6387151"/>
          </a:xfrm>
        </p:spPr>
        <p:txBody>
          <a:bodyPr>
            <a:normAutofit/>
          </a:bodyPr>
          <a:lstStyle/>
          <a:p>
            <a:pPr marL="0" indent="457200" algn="just">
              <a:spcBef>
                <a:spcPts val="0"/>
              </a:spcBef>
              <a:buNone/>
            </a:pPr>
            <a:r>
              <a:rPr lang="ru-RU" sz="2800" dirty="0">
                <a:latin typeface="Times New Roman" panose="02020603050405020304" pitchFamily="18" charset="0"/>
                <a:cs typeface="Times New Roman" panose="02020603050405020304" pitchFamily="18" charset="0"/>
              </a:rPr>
              <a:t>К примеру, если через резистор потечёт ток 0,1А (100mA), а резистор имеет номинальное сопротивление 100 Ом, то необходим резистор на мощность 1 Вт. Если вместо этого применить резистор на 0,5 Вт, то резистор выйдет из строя. Мощные резисторы применяются в сильноточных цепях, например блоках питания, там, где протекают большие токи.</a:t>
            </a:r>
          </a:p>
          <a:p>
            <a:pPr marL="0" indent="457200" algn="just">
              <a:spcBef>
                <a:spcPts val="0"/>
              </a:spcBef>
              <a:buNone/>
            </a:pPr>
            <a:r>
              <a:rPr lang="ru-RU" sz="2800" dirty="0">
                <a:latin typeface="Times New Roman" panose="02020603050405020304" pitchFamily="18" charset="0"/>
                <a:cs typeface="Times New Roman" panose="02020603050405020304" pitchFamily="18" charset="0"/>
              </a:rPr>
              <a:t>Если необходим резистор мощностью более 2 Вт (5 Вт и более) на принципиальном обозначении внутри прямоугольника пишется римская цифра. Например, V- 5 Вт, Х- 10 Вт, XII- 12 Вт.</a:t>
            </a:r>
          </a:p>
          <a:p>
            <a:pPr marL="0" indent="457200" algn="just">
              <a:spcBef>
                <a:spcPts val="0"/>
              </a:spcBef>
              <a:buNone/>
            </a:pPr>
            <a:endParaRPr lang="ru-RU" sz="2800" dirty="0">
              <a:latin typeface="Times New Roman" panose="02020603050405020304" pitchFamily="18" charset="0"/>
              <a:cs typeface="Times New Roman" panose="02020603050405020304" pitchFamily="18" charset="0"/>
            </a:endParaRPr>
          </a:p>
        </p:txBody>
      </p:sp>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49727" y="3588327"/>
            <a:ext cx="4742273" cy="3269673"/>
          </a:xfrm>
          <a:prstGeom prst="rect">
            <a:avLst/>
          </a:prstGeom>
        </p:spPr>
      </p:pic>
    </p:spTree>
    <p:extLst>
      <p:ext uri="{BB962C8B-B14F-4D97-AF65-F5344CB8AC3E}">
        <p14:creationId xmlns:p14="http://schemas.microsoft.com/office/powerpoint/2010/main" val="2993902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9307" y="286603"/>
            <a:ext cx="11433929" cy="6318913"/>
          </a:xfrm>
        </p:spPr>
        <p:txBody>
          <a:bodyPr>
            <a:normAutofit/>
          </a:bodyPr>
          <a:lstStyle/>
          <a:p>
            <a:pPr marL="0" indent="457200" algn="just">
              <a:spcBef>
                <a:spcPts val="0"/>
              </a:spcBef>
              <a:buNone/>
            </a:pPr>
            <a:r>
              <a:rPr lang="ru-RU" sz="3600" b="1" i="1" dirty="0">
                <a:solidFill>
                  <a:schemeClr val="accent2"/>
                </a:solidFill>
                <a:latin typeface="Times New Roman" panose="02020603050405020304" pitchFamily="18" charset="0"/>
                <a:cs typeface="Times New Roman" panose="02020603050405020304" pitchFamily="18" charset="0"/>
              </a:rPr>
              <a:t>Допуск.</a:t>
            </a:r>
            <a:endParaRPr lang="ru-RU" sz="3600" dirty="0">
              <a:solidFill>
                <a:schemeClr val="accent2"/>
              </a:solidFill>
              <a:latin typeface="Times New Roman" panose="02020603050405020304" pitchFamily="18" charset="0"/>
              <a:cs typeface="Times New Roman" panose="02020603050405020304" pitchFamily="18" charset="0"/>
            </a:endParaRPr>
          </a:p>
          <a:p>
            <a:pPr marL="0" indent="457200" algn="just">
              <a:spcBef>
                <a:spcPts val="0"/>
              </a:spcBef>
              <a:buNone/>
            </a:pPr>
            <a:r>
              <a:rPr lang="ru-RU" sz="2800" dirty="0">
                <a:latin typeface="Times New Roman" panose="02020603050405020304" pitchFamily="18" charset="0"/>
                <a:cs typeface="Times New Roman" panose="02020603050405020304" pitchFamily="18" charset="0"/>
              </a:rPr>
              <a:t>При изготовлении резисторов не удаётся добиться абсолютной точности номинального сопротивления. Если на резисторе указано сопротивление 10 Ом, то реальное сопротивление будет в районе 10 Ом, может быть 9,88 Ом или 10,5 Ом. Это – погрешность. Допуск задаётся в процентах.</a:t>
            </a:r>
          </a:p>
          <a:p>
            <a:pPr marL="0" indent="457200" algn="just">
              <a:spcBef>
                <a:spcPts val="0"/>
              </a:spcBef>
              <a:buNone/>
            </a:pPr>
            <a:r>
              <a:rPr lang="ru-RU" sz="2800" dirty="0">
                <a:latin typeface="Times New Roman" panose="02020603050405020304" pitchFamily="18" charset="0"/>
                <a:cs typeface="Times New Roman" panose="02020603050405020304" pitchFamily="18" charset="0"/>
              </a:rPr>
              <a:t>Если Вы купили резистор на 100 Ом c допуском ±10%, то реальное сопротивление резистора может быть от 90 Ом до 110 Ом. Это легко проверить, замерив сопротивление </a:t>
            </a:r>
            <a:r>
              <a:rPr lang="ru-RU" sz="2800" dirty="0" err="1">
                <a:latin typeface="Times New Roman" panose="02020603050405020304" pitchFamily="18" charset="0"/>
                <a:cs typeface="Times New Roman" panose="02020603050405020304" pitchFamily="18" charset="0"/>
              </a:rPr>
              <a:t>мультиметром</a:t>
            </a:r>
            <a:r>
              <a:rPr lang="ru-RU" sz="2800" dirty="0">
                <a:latin typeface="Times New Roman" panose="02020603050405020304" pitchFamily="18" charset="0"/>
                <a:cs typeface="Times New Roman" panose="02020603050405020304" pitchFamily="18" charset="0"/>
              </a:rPr>
              <a:t>.</a:t>
            </a:r>
          </a:p>
          <a:p>
            <a:pPr marL="0" indent="457200" algn="just">
              <a:spcBef>
                <a:spcPts val="0"/>
              </a:spcBef>
              <a:buNone/>
            </a:pP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318238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32011" y="191069"/>
            <a:ext cx="9744501" cy="6428095"/>
          </a:xfrm>
        </p:spPr>
        <p:txBody>
          <a:bodyPr>
            <a:normAutofit/>
          </a:bodyPr>
          <a:lstStyle/>
          <a:p>
            <a:pPr marL="0" indent="457200" algn="just">
              <a:spcBef>
                <a:spcPts val="0"/>
              </a:spcBef>
              <a:buNone/>
            </a:pPr>
            <a:r>
              <a:rPr lang="ru-RU" sz="3600" b="1" dirty="0">
                <a:solidFill>
                  <a:schemeClr val="accent2"/>
                </a:solidFill>
                <a:latin typeface="Times New Roman" panose="02020603050405020304" pitchFamily="18" charset="0"/>
                <a:cs typeface="Times New Roman" panose="02020603050405020304" pitchFamily="18" charset="0"/>
              </a:rPr>
              <a:t>Последовательное соединение резисторов.</a:t>
            </a:r>
          </a:p>
          <a:p>
            <a:pPr marL="0" indent="457200" algn="just">
              <a:spcBef>
                <a:spcPts val="0"/>
              </a:spcBef>
              <a:buNone/>
            </a:pPr>
            <a:r>
              <a:rPr lang="ru-RU" sz="2800" dirty="0">
                <a:latin typeface="Times New Roman" panose="02020603050405020304" pitchFamily="18" charset="0"/>
                <a:cs typeface="Times New Roman" panose="02020603050405020304" pitchFamily="18" charset="0"/>
              </a:rPr>
              <a:t>В жизни последовательное соединение резисторов имеет вид</a:t>
            </a:r>
            <a:r>
              <a:rPr lang="ru-RU" sz="2800" dirty="0" smtClean="0">
                <a:latin typeface="Times New Roman" panose="02020603050405020304" pitchFamily="18" charset="0"/>
                <a:cs typeface="Times New Roman" panose="02020603050405020304" pitchFamily="18" charset="0"/>
              </a:rPr>
              <a:t>:</a:t>
            </a:r>
          </a:p>
          <a:p>
            <a:pPr marL="0" indent="457200" algn="just">
              <a:spcBef>
                <a:spcPts val="0"/>
              </a:spcBef>
              <a:buNone/>
            </a:pPr>
            <a:endParaRPr lang="ru-RU" sz="2800" dirty="0">
              <a:latin typeface="Times New Roman" panose="02020603050405020304" pitchFamily="18" charset="0"/>
              <a:cs typeface="Times New Roman" panose="02020603050405020304" pitchFamily="18" charset="0"/>
            </a:endParaRPr>
          </a:p>
          <a:p>
            <a:pPr marL="0" indent="457200" algn="just">
              <a:spcBef>
                <a:spcPts val="0"/>
              </a:spcBef>
              <a:buNone/>
            </a:pPr>
            <a:endParaRPr lang="ru-RU" sz="2800" dirty="0" smtClean="0">
              <a:latin typeface="Times New Roman" panose="02020603050405020304" pitchFamily="18" charset="0"/>
              <a:cs typeface="Times New Roman" panose="02020603050405020304" pitchFamily="18" charset="0"/>
            </a:endParaRPr>
          </a:p>
          <a:p>
            <a:pPr marL="0" indent="457200" algn="just">
              <a:spcBef>
                <a:spcPts val="0"/>
              </a:spcBef>
              <a:buNone/>
            </a:pPr>
            <a:endParaRPr lang="ru-RU" sz="2800" dirty="0">
              <a:latin typeface="Times New Roman" panose="02020603050405020304" pitchFamily="18" charset="0"/>
              <a:cs typeface="Times New Roman" panose="02020603050405020304" pitchFamily="18" charset="0"/>
            </a:endParaRPr>
          </a:p>
          <a:p>
            <a:pPr marL="0" indent="457200" algn="just">
              <a:spcBef>
                <a:spcPts val="0"/>
              </a:spcBef>
              <a:buNone/>
            </a:pPr>
            <a:endParaRPr lang="ru-RU" sz="2800" dirty="0" smtClean="0">
              <a:latin typeface="Times New Roman" panose="02020603050405020304" pitchFamily="18" charset="0"/>
              <a:cs typeface="Times New Roman" panose="02020603050405020304" pitchFamily="18" charset="0"/>
            </a:endParaRPr>
          </a:p>
          <a:p>
            <a:pPr marL="0" indent="457200" algn="just">
              <a:spcBef>
                <a:spcPts val="0"/>
              </a:spcBef>
              <a:buNone/>
            </a:pPr>
            <a:r>
              <a:rPr lang="ru-RU" sz="2800" dirty="0">
                <a:latin typeface="Times New Roman" panose="02020603050405020304" pitchFamily="18" charset="0"/>
                <a:cs typeface="Times New Roman" panose="02020603050405020304" pitchFamily="18" charset="0"/>
              </a:rPr>
              <a:t>Принципиальная схема последовательного соединения выглядит так</a:t>
            </a:r>
            <a:r>
              <a:rPr lang="ru-RU" sz="2800" dirty="0" smtClean="0">
                <a:latin typeface="Times New Roman" panose="02020603050405020304" pitchFamily="18" charset="0"/>
                <a:cs typeface="Times New Roman" panose="02020603050405020304" pitchFamily="18" charset="0"/>
              </a:rPr>
              <a:t>:</a:t>
            </a:r>
          </a:p>
          <a:p>
            <a:pPr marL="0" indent="457200" algn="just">
              <a:spcBef>
                <a:spcPts val="0"/>
              </a:spcBef>
              <a:buNone/>
            </a:pPr>
            <a:endParaRPr lang="ru-RU" sz="2800" dirty="0">
              <a:latin typeface="Times New Roman" panose="02020603050405020304" pitchFamily="18" charset="0"/>
              <a:cs typeface="Times New Roman" panose="02020603050405020304" pitchFamily="18" charset="0"/>
            </a:endParaRPr>
          </a:p>
          <a:p>
            <a:pPr marL="0" indent="457200" algn="just">
              <a:spcBef>
                <a:spcPts val="0"/>
              </a:spcBef>
              <a:buNone/>
            </a:pPr>
            <a:endParaRPr lang="ru-RU" sz="2800"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a:stretch>
            <a:fillRect/>
          </a:stretch>
        </p:blipFill>
        <p:spPr>
          <a:xfrm>
            <a:off x="2338884" y="1590247"/>
            <a:ext cx="6088071" cy="1398611"/>
          </a:xfrm>
          <a:prstGeom prst="rect">
            <a:avLst/>
          </a:prstGeom>
        </p:spPr>
      </p:pic>
      <p:pic>
        <p:nvPicPr>
          <p:cNvPr id="5" name="Рисунок 4"/>
          <p:cNvPicPr>
            <a:picLocks noChangeAspect="1"/>
          </p:cNvPicPr>
          <p:nvPr/>
        </p:nvPicPr>
        <p:blipFill>
          <a:blip r:embed="rId3"/>
          <a:stretch>
            <a:fillRect/>
          </a:stretch>
        </p:blipFill>
        <p:spPr>
          <a:xfrm>
            <a:off x="4712401" y="3849086"/>
            <a:ext cx="1988650" cy="3008914"/>
          </a:xfrm>
          <a:prstGeom prst="rect">
            <a:avLst/>
          </a:prstGeom>
        </p:spPr>
      </p:pic>
    </p:spTree>
    <p:extLst>
      <p:ext uri="{BB962C8B-B14F-4D97-AF65-F5344CB8AC3E}">
        <p14:creationId xmlns:p14="http://schemas.microsoft.com/office/powerpoint/2010/main" val="21606846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04716" y="218364"/>
            <a:ext cx="9635320" cy="6318913"/>
          </a:xfrm>
        </p:spPr>
        <p:txBody>
          <a:bodyPr>
            <a:normAutofit fontScale="92500" lnSpcReduction="20000"/>
          </a:bodyPr>
          <a:lstStyle/>
          <a:p>
            <a:pPr marL="0" indent="457200" algn="just">
              <a:spcBef>
                <a:spcPts val="0"/>
              </a:spcBef>
              <a:buNone/>
            </a:pPr>
            <a:r>
              <a:rPr lang="ru-RU" sz="2800" dirty="0">
                <a:latin typeface="Times New Roman" panose="02020603050405020304" pitchFamily="18" charset="0"/>
                <a:cs typeface="Times New Roman" panose="02020603050405020304" pitchFamily="18" charset="0"/>
              </a:rPr>
              <a:t>На схеме видно, что мы заменяем один резистор на несколько, общее сопротивление которых равно тому, который нам необходим.</a:t>
            </a:r>
          </a:p>
          <a:p>
            <a:pPr marL="0" indent="457200" algn="just">
              <a:spcBef>
                <a:spcPts val="0"/>
              </a:spcBef>
              <a:buNone/>
            </a:pPr>
            <a:r>
              <a:rPr lang="ru-RU" sz="2800" dirty="0" smtClean="0">
                <a:latin typeface="Times New Roman" panose="02020603050405020304" pitchFamily="18" charset="0"/>
                <a:cs typeface="Times New Roman" panose="02020603050405020304" pitchFamily="18" charset="0"/>
              </a:rPr>
              <a:t>Подсчитать </a:t>
            </a:r>
            <a:r>
              <a:rPr lang="ru-RU" sz="2800" dirty="0">
                <a:latin typeface="Times New Roman" panose="02020603050405020304" pitchFamily="18" charset="0"/>
                <a:cs typeface="Times New Roman" panose="02020603050405020304" pitchFamily="18" charset="0"/>
              </a:rPr>
              <a:t>общее сопротивление при последовательном соединении очень просто. Нужно сложить все номинальные сопротивления резисторов входящих в эту цепь. Взгляните на формулу.</a:t>
            </a:r>
          </a:p>
          <a:p>
            <a:pPr marL="0" indent="457200" algn="just">
              <a:spcBef>
                <a:spcPts val="0"/>
              </a:spcBef>
              <a:buNone/>
            </a:pPr>
            <a:r>
              <a:rPr lang="ru-RU" sz="2800" dirty="0" smtClean="0">
                <a:latin typeface="Times New Roman" panose="02020603050405020304" pitchFamily="18" charset="0"/>
                <a:cs typeface="Times New Roman" panose="02020603050405020304" pitchFamily="18" charset="0"/>
              </a:rPr>
              <a:t>Формула </a:t>
            </a:r>
            <a:r>
              <a:rPr lang="ru-RU" sz="2800" dirty="0">
                <a:latin typeface="Times New Roman" panose="02020603050405020304" pitchFamily="18" charset="0"/>
                <a:cs typeface="Times New Roman" panose="02020603050405020304" pitchFamily="18" charset="0"/>
              </a:rPr>
              <a:t>для расчёта общего сопротивления </a:t>
            </a:r>
            <a:r>
              <a:rPr lang="ru-RU" sz="2800" dirty="0" smtClean="0">
                <a:latin typeface="Times New Roman" panose="02020603050405020304" pitchFamily="18" charset="0"/>
                <a:cs typeface="Times New Roman" panose="02020603050405020304" pitchFamily="18" charset="0"/>
              </a:rPr>
              <a:t>резисторов:</a:t>
            </a:r>
          </a:p>
          <a:p>
            <a:pPr marL="0" indent="457200" algn="just">
              <a:spcBef>
                <a:spcPts val="0"/>
              </a:spcBef>
              <a:buNone/>
            </a:pPr>
            <a:endParaRPr lang="ru-RU" sz="2800" dirty="0">
              <a:latin typeface="Times New Roman" panose="02020603050405020304" pitchFamily="18" charset="0"/>
              <a:cs typeface="Times New Roman" panose="02020603050405020304" pitchFamily="18" charset="0"/>
            </a:endParaRPr>
          </a:p>
          <a:p>
            <a:pPr marL="0" indent="457200" algn="just">
              <a:spcBef>
                <a:spcPts val="0"/>
              </a:spcBef>
              <a:buNone/>
            </a:pPr>
            <a:endParaRPr lang="ru-RU" sz="2800" dirty="0" smtClean="0">
              <a:latin typeface="Times New Roman" panose="02020603050405020304" pitchFamily="18" charset="0"/>
              <a:cs typeface="Times New Roman" panose="02020603050405020304" pitchFamily="18" charset="0"/>
            </a:endParaRPr>
          </a:p>
          <a:p>
            <a:pPr marL="0" indent="457200" algn="just">
              <a:lnSpc>
                <a:spcPct val="120000"/>
              </a:lnSpc>
              <a:spcBef>
                <a:spcPts val="0"/>
              </a:spcBef>
              <a:buNone/>
            </a:pPr>
            <a:endParaRPr lang="ru-RU" sz="3000" dirty="0" smtClean="0">
              <a:latin typeface="Times New Roman" panose="02020603050405020304" pitchFamily="18" charset="0"/>
              <a:cs typeface="Times New Roman" panose="02020603050405020304" pitchFamily="18" charset="0"/>
            </a:endParaRPr>
          </a:p>
          <a:p>
            <a:pPr marL="0" indent="457200" algn="just">
              <a:lnSpc>
                <a:spcPct val="120000"/>
              </a:lnSpc>
              <a:spcBef>
                <a:spcPts val="0"/>
              </a:spcBef>
              <a:buNone/>
            </a:pPr>
            <a:r>
              <a:rPr lang="ru-RU" sz="3000" dirty="0" smtClean="0">
                <a:latin typeface="Times New Roman" panose="02020603050405020304" pitchFamily="18" charset="0"/>
                <a:cs typeface="Times New Roman" panose="02020603050405020304" pitchFamily="18" charset="0"/>
              </a:rPr>
              <a:t>Общее </a:t>
            </a:r>
            <a:r>
              <a:rPr lang="ru-RU" sz="3000" dirty="0">
                <a:latin typeface="Times New Roman" panose="02020603050405020304" pitchFamily="18" charset="0"/>
                <a:cs typeface="Times New Roman" panose="02020603050405020304" pitchFamily="18" charset="0"/>
              </a:rPr>
              <a:t>номинальное сопротивление составного резистора обозначено как </a:t>
            </a:r>
            <a:r>
              <a:rPr lang="ru-RU" sz="3000" dirty="0" err="1">
                <a:latin typeface="Times New Roman" panose="02020603050405020304" pitchFamily="18" charset="0"/>
                <a:cs typeface="Times New Roman" panose="02020603050405020304" pitchFamily="18" charset="0"/>
              </a:rPr>
              <a:t>R</a:t>
            </a:r>
            <a:r>
              <a:rPr lang="ru-RU" sz="3000" baseline="-25000" dirty="0" err="1">
                <a:latin typeface="Times New Roman" panose="02020603050405020304" pitchFamily="18" charset="0"/>
                <a:cs typeface="Times New Roman" panose="02020603050405020304" pitchFamily="18" charset="0"/>
              </a:rPr>
              <a:t>общ</a:t>
            </a:r>
            <a:r>
              <a:rPr lang="ru-RU" sz="3000" dirty="0">
                <a:latin typeface="Times New Roman" panose="02020603050405020304" pitchFamily="18" charset="0"/>
                <a:cs typeface="Times New Roman" panose="02020603050405020304" pitchFamily="18" charset="0"/>
              </a:rPr>
              <a:t>.</a:t>
            </a:r>
          </a:p>
          <a:p>
            <a:pPr marL="0" indent="457200" algn="just">
              <a:lnSpc>
                <a:spcPct val="120000"/>
              </a:lnSpc>
              <a:spcBef>
                <a:spcPts val="0"/>
              </a:spcBef>
              <a:buNone/>
            </a:pPr>
            <a:r>
              <a:rPr lang="ru-RU" sz="3000" dirty="0">
                <a:latin typeface="Times New Roman" panose="02020603050405020304" pitchFamily="18" charset="0"/>
                <a:cs typeface="Times New Roman" panose="02020603050405020304" pitchFamily="18" charset="0"/>
              </a:rPr>
              <a:t>Номинальные сопротивления резисторов включённых в цепь обозначаются как R</a:t>
            </a:r>
            <a:r>
              <a:rPr lang="ru-RU" sz="3000" baseline="-25000" dirty="0">
                <a:latin typeface="Times New Roman" panose="02020603050405020304" pitchFamily="18" charset="0"/>
                <a:cs typeface="Times New Roman" panose="02020603050405020304" pitchFamily="18" charset="0"/>
              </a:rPr>
              <a:t>1</a:t>
            </a:r>
            <a:r>
              <a:rPr lang="ru-RU" sz="3000" dirty="0">
                <a:latin typeface="Times New Roman" panose="02020603050405020304" pitchFamily="18" charset="0"/>
                <a:cs typeface="Times New Roman" panose="02020603050405020304" pitchFamily="18" charset="0"/>
              </a:rPr>
              <a:t>, R</a:t>
            </a:r>
            <a:r>
              <a:rPr lang="ru-RU" sz="3000" baseline="-25000" dirty="0">
                <a:latin typeface="Times New Roman" panose="02020603050405020304" pitchFamily="18" charset="0"/>
                <a:cs typeface="Times New Roman" panose="02020603050405020304" pitchFamily="18" charset="0"/>
              </a:rPr>
              <a:t>2</a:t>
            </a:r>
            <a:r>
              <a:rPr lang="ru-RU" sz="3000" dirty="0">
                <a:latin typeface="Times New Roman" panose="02020603050405020304" pitchFamily="18" charset="0"/>
                <a:cs typeface="Times New Roman" panose="02020603050405020304" pitchFamily="18" charset="0"/>
              </a:rPr>
              <a:t>, R</a:t>
            </a:r>
            <a:r>
              <a:rPr lang="ru-RU" sz="3000" baseline="-25000" dirty="0">
                <a:latin typeface="Times New Roman" panose="02020603050405020304" pitchFamily="18" charset="0"/>
                <a:cs typeface="Times New Roman" panose="02020603050405020304" pitchFamily="18" charset="0"/>
              </a:rPr>
              <a:t>3</a:t>
            </a:r>
            <a:r>
              <a:rPr lang="ru-RU" sz="3000" dirty="0">
                <a:latin typeface="Times New Roman" panose="02020603050405020304" pitchFamily="18" charset="0"/>
                <a:cs typeface="Times New Roman" panose="02020603050405020304" pitchFamily="18" charset="0"/>
              </a:rPr>
              <a:t>,…R</a:t>
            </a:r>
            <a:r>
              <a:rPr lang="ru-RU" sz="3000" baseline="-25000" dirty="0">
                <a:latin typeface="Times New Roman" panose="02020603050405020304" pitchFamily="18" charset="0"/>
                <a:cs typeface="Times New Roman" panose="02020603050405020304" pitchFamily="18" charset="0"/>
              </a:rPr>
              <a:t>N</a:t>
            </a:r>
            <a:r>
              <a:rPr lang="ru-RU" sz="3000" dirty="0">
                <a:latin typeface="Times New Roman" panose="02020603050405020304" pitchFamily="18" charset="0"/>
                <a:cs typeface="Times New Roman" panose="02020603050405020304" pitchFamily="18" charset="0"/>
              </a:rPr>
              <a:t>.</a:t>
            </a:r>
          </a:p>
          <a:p>
            <a:pPr marL="0" indent="457200" algn="just">
              <a:lnSpc>
                <a:spcPct val="120000"/>
              </a:lnSpc>
              <a:spcBef>
                <a:spcPts val="0"/>
              </a:spcBef>
              <a:buNone/>
            </a:pPr>
            <a:r>
              <a:rPr lang="ru-RU" sz="3000" dirty="0">
                <a:latin typeface="Times New Roman" panose="02020603050405020304" pitchFamily="18" charset="0"/>
                <a:cs typeface="Times New Roman" panose="02020603050405020304" pitchFamily="18" charset="0"/>
              </a:rPr>
              <a:t>Применяя последовательное соединение, стоит помнить одно простое правило:</a:t>
            </a:r>
          </a:p>
          <a:p>
            <a:pPr marL="0" indent="457200" algn="just">
              <a:spcBef>
                <a:spcPts val="0"/>
              </a:spcBef>
              <a:buNone/>
            </a:pPr>
            <a:endParaRPr lang="ru-RU" sz="2800" dirty="0" smtClean="0">
              <a:latin typeface="Times New Roman" panose="02020603050405020304" pitchFamily="18" charset="0"/>
              <a:cs typeface="Times New Roman" panose="02020603050405020304" pitchFamily="18" charset="0"/>
            </a:endParaRPr>
          </a:p>
          <a:p>
            <a:pPr marL="0" indent="457200" algn="just">
              <a:spcBef>
                <a:spcPts val="0"/>
              </a:spcBef>
              <a:buNone/>
            </a:pPr>
            <a:endParaRPr lang="ru-RU" sz="2800" dirty="0">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a:blip r:embed="rId2"/>
          <a:stretch>
            <a:fillRect/>
          </a:stretch>
        </p:blipFill>
        <p:spPr>
          <a:xfrm>
            <a:off x="2772949" y="3143213"/>
            <a:ext cx="5013170" cy="469213"/>
          </a:xfrm>
          <a:prstGeom prst="rect">
            <a:avLst/>
          </a:prstGeom>
        </p:spPr>
      </p:pic>
    </p:spTree>
    <p:extLst>
      <p:ext uri="{BB962C8B-B14F-4D97-AF65-F5344CB8AC3E}">
        <p14:creationId xmlns:p14="http://schemas.microsoft.com/office/powerpoint/2010/main" val="1438575071"/>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82</TotalTime>
  <Words>557</Words>
  <Application>Microsoft Office PowerPoint</Application>
  <PresentationFormat>Широкоэкранный</PresentationFormat>
  <Paragraphs>52</Paragraphs>
  <Slides>14</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14</vt:i4>
      </vt:variant>
    </vt:vector>
  </HeadingPairs>
  <TitlesOfParts>
    <vt:vector size="19" baseType="lpstr">
      <vt:lpstr>Arial</vt:lpstr>
      <vt:lpstr>Calibri</vt:lpstr>
      <vt:lpstr>Calibri Light</vt:lpstr>
      <vt:lpstr>Times New Roman</vt:lpstr>
      <vt:lpstr>Тема Office</vt:lpstr>
      <vt:lpstr>Резисторы</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пк</dc:creator>
  <cp:lastModifiedBy>Руслан</cp:lastModifiedBy>
  <cp:revision>28</cp:revision>
  <dcterms:created xsi:type="dcterms:W3CDTF">2017-03-09T15:11:54Z</dcterms:created>
  <dcterms:modified xsi:type="dcterms:W3CDTF">2020-09-09T10:42:22Z</dcterms:modified>
</cp:coreProperties>
</file>